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diagrams/colors1.xml" ContentType="application/vnd.openxmlformats-officedocument.drawingml.diagramColors+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Override PartName="/ppt/diagrams/layout1.xml" ContentType="application/vnd.openxmlformats-officedocument.drawingml.diagramLayout+xml"/>
  <Override PartName="/ppt/slideLayouts/slideLayout2.xml" ContentType="application/vnd.openxmlformats-officedocument.presentationml.slideLayout+xml"/>
  <Override PartName="/ppt/diagrams/quickStyle1.xml" ContentType="application/vnd.openxmlformats-officedocument.drawingml.diagramStyle+xml"/>
  <Override PartName="/ppt/slides/slide23.xml" ContentType="application/vnd.openxmlformats-officedocument.presentationml.slide+xml"/>
  <Default Extension="png" ContentType="image/png"/>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diagrams/drawing1.xml" ContentType="application/vnd.ms-office.drawingml.diagramDrawing+xml"/>
  <Override PartName="/ppt/notesSlides/notesSlide3.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26" r:id="rId1"/>
  </p:sldMasterIdLst>
  <p:notesMasterIdLst>
    <p:notesMasterId r:id="rId31"/>
  </p:notesMasterIdLst>
  <p:sldIdLst>
    <p:sldId id="256" r:id="rId2"/>
    <p:sldId id="257" r:id="rId3"/>
    <p:sldId id="261" r:id="rId4"/>
    <p:sldId id="274" r:id="rId5"/>
    <p:sldId id="263" r:id="rId6"/>
    <p:sldId id="265" r:id="rId7"/>
    <p:sldId id="258" r:id="rId8"/>
    <p:sldId id="259" r:id="rId9"/>
    <p:sldId id="260" r:id="rId10"/>
    <p:sldId id="282" r:id="rId11"/>
    <p:sldId id="262" r:id="rId12"/>
    <p:sldId id="266" r:id="rId13"/>
    <p:sldId id="270" r:id="rId14"/>
    <p:sldId id="267" r:id="rId15"/>
    <p:sldId id="268" r:id="rId16"/>
    <p:sldId id="269" r:id="rId17"/>
    <p:sldId id="271" r:id="rId18"/>
    <p:sldId id="272" r:id="rId19"/>
    <p:sldId id="276" r:id="rId20"/>
    <p:sldId id="275" r:id="rId21"/>
    <p:sldId id="280" r:id="rId22"/>
    <p:sldId id="278" r:id="rId23"/>
    <p:sldId id="279" r:id="rId24"/>
    <p:sldId id="284" r:id="rId25"/>
    <p:sldId id="283" r:id="rId26"/>
    <p:sldId id="281" r:id="rId27"/>
    <p:sldId id="286" r:id="rId28"/>
    <p:sldId id="287" r:id="rId29"/>
    <p:sldId id="288"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73551"/>
    <a:srgbClr val="B8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509" autoAdjust="0"/>
    <p:restoredTop sz="94660"/>
  </p:normalViewPr>
  <p:slideViewPr>
    <p:cSldViewPr snapToGrid="0" snapToObjects="1">
      <p:cViewPr varScale="1">
        <p:scale>
          <a:sx n="163" d="100"/>
          <a:sy n="163" d="100"/>
        </p:scale>
        <p:origin x="-888"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748F08-66B4-3A49-ADC4-0CDE2E1DBDDE}" type="doc">
      <dgm:prSet loTypeId="urn:microsoft.com/office/officeart/2005/8/layout/hierarchy2" loCatId="hierarchy" qsTypeId="urn:microsoft.com/office/officeart/2005/8/quickstyle/simple4" qsCatId="simple" csTypeId="urn:microsoft.com/office/officeart/2005/8/colors/accent1_2" csCatId="accent1" phldr="1"/>
      <dgm:spPr/>
      <dgm:t>
        <a:bodyPr/>
        <a:lstStyle/>
        <a:p>
          <a:endParaRPr lang="en-US"/>
        </a:p>
      </dgm:t>
    </dgm:pt>
    <dgm:pt modelId="{32BB810E-411C-D24A-9A45-82894F1ECD62}">
      <dgm:prSet phldrT="[Text]">
        <dgm:style>
          <a:lnRef idx="0">
            <a:schemeClr val="accent6"/>
          </a:lnRef>
          <a:fillRef idx="3">
            <a:schemeClr val="accent6"/>
          </a:fillRef>
          <a:effectRef idx="3">
            <a:schemeClr val="accent6"/>
          </a:effectRef>
          <a:fontRef idx="minor">
            <a:schemeClr val="lt1"/>
          </a:fontRef>
        </dgm:style>
      </dgm:prSet>
      <dgm:spPr/>
      <dgm:t>
        <a:bodyPr/>
        <a:lstStyle/>
        <a:p>
          <a:r>
            <a:rPr lang="en-US" b="1" dirty="0" smtClean="0">
              <a:solidFill>
                <a:srgbClr val="000000"/>
              </a:solidFill>
              <a:latin typeface="Calibri"/>
              <a:cs typeface="Calibri"/>
            </a:rPr>
            <a:t>Subcutaneous</a:t>
          </a:r>
          <a:br>
            <a:rPr lang="en-US" b="1" dirty="0" smtClean="0">
              <a:solidFill>
                <a:srgbClr val="000000"/>
              </a:solidFill>
              <a:latin typeface="Calibri"/>
              <a:cs typeface="Calibri"/>
            </a:rPr>
          </a:br>
          <a:r>
            <a:rPr lang="en-US" b="1" dirty="0" smtClean="0">
              <a:solidFill>
                <a:srgbClr val="000000"/>
              </a:solidFill>
              <a:latin typeface="Calibri"/>
              <a:cs typeface="Calibri"/>
            </a:rPr>
            <a:t>IT</a:t>
          </a:r>
          <a:endParaRPr lang="en-US" b="1" dirty="0">
            <a:solidFill>
              <a:srgbClr val="000000"/>
            </a:solidFill>
            <a:latin typeface="Calibri"/>
            <a:cs typeface="Calibri"/>
          </a:endParaRPr>
        </a:p>
      </dgm:t>
    </dgm:pt>
    <dgm:pt modelId="{87432854-6704-1E43-BF98-02849259FD19}" type="parTrans" cxnId="{15391A41-9853-D44E-B560-34D981DA185C}">
      <dgm:prSet/>
      <dgm:spPr/>
      <dgm:t>
        <a:bodyPr/>
        <a:lstStyle/>
        <a:p>
          <a:endParaRPr lang="en-US"/>
        </a:p>
      </dgm:t>
    </dgm:pt>
    <dgm:pt modelId="{D17CF8D9-CB8B-224F-B8D2-08E3FCADF7C6}" type="sibTrans" cxnId="{15391A41-9853-D44E-B560-34D981DA185C}">
      <dgm:prSet/>
      <dgm:spPr/>
      <dgm:t>
        <a:bodyPr/>
        <a:lstStyle/>
        <a:p>
          <a:endParaRPr lang="en-US"/>
        </a:p>
      </dgm:t>
    </dgm:pt>
    <dgm:pt modelId="{3D946487-D173-044D-8BB1-7363920CA41F}">
      <dgm:prSet phldrT="[Text]">
        <dgm:style>
          <a:lnRef idx="0">
            <a:schemeClr val="accent4"/>
          </a:lnRef>
          <a:fillRef idx="3">
            <a:schemeClr val="accent4"/>
          </a:fillRef>
          <a:effectRef idx="3">
            <a:schemeClr val="accent4"/>
          </a:effectRef>
          <a:fontRef idx="minor">
            <a:schemeClr val="lt1"/>
          </a:fontRef>
        </dgm:style>
      </dgm:prSet>
      <dgm:spPr/>
      <dgm:t>
        <a:bodyPr/>
        <a:lstStyle/>
        <a:p>
          <a:r>
            <a:rPr lang="en-US" b="1" dirty="0" smtClean="0">
              <a:solidFill>
                <a:srgbClr val="000000"/>
              </a:solidFill>
              <a:latin typeface="Calibri"/>
              <a:cs typeface="Calibri"/>
            </a:rPr>
            <a:t>Conventional IT </a:t>
          </a:r>
          <a:r>
            <a:rPr lang="en-US" b="0" dirty="0" smtClean="0">
              <a:solidFill>
                <a:srgbClr val="000000"/>
              </a:solidFill>
              <a:latin typeface="Calibri"/>
              <a:cs typeface="Calibri"/>
            </a:rPr>
            <a:t>(7.5 mo)</a:t>
          </a:r>
          <a:endParaRPr lang="en-US" b="0" dirty="0">
            <a:solidFill>
              <a:srgbClr val="000000"/>
            </a:solidFill>
            <a:latin typeface="Calibri"/>
            <a:cs typeface="Calibri"/>
          </a:endParaRPr>
        </a:p>
      </dgm:t>
    </dgm:pt>
    <dgm:pt modelId="{328C37B9-0365-6249-936C-1D19F82238BB}" type="parTrans" cxnId="{31BF5F74-9C7D-6B45-9532-A3FF4C82AEF2}">
      <dgm:prSet/>
      <dgm:spPr>
        <a:ln w="38100" cap="rnd" cmpd="sng" algn="ctr">
          <a:solidFill>
            <a:srgbClr val="000000"/>
          </a:solidFill>
          <a:prstDash val="solid"/>
          <a:round/>
          <a:headEnd type="none" w="med" len="med"/>
          <a:tailEnd type="none" w="med" len="med"/>
        </a:ln>
      </dgm:spPr>
      <dgm:t>
        <a:bodyPr/>
        <a:lstStyle/>
        <a:p>
          <a:endParaRPr lang="en-US"/>
        </a:p>
      </dgm:t>
    </dgm:pt>
    <dgm:pt modelId="{8821DC32-E7AD-0449-B148-091113F2D0DC}" type="sibTrans" cxnId="{31BF5F74-9C7D-6B45-9532-A3FF4C82AEF2}">
      <dgm:prSet/>
      <dgm:spPr/>
      <dgm:t>
        <a:bodyPr/>
        <a:lstStyle/>
        <a:p>
          <a:endParaRPr lang="en-US"/>
        </a:p>
      </dgm:t>
    </dgm:pt>
    <dgm:pt modelId="{2D8BE222-B30F-454C-8E23-BDA720402098}">
      <dgm:prSet phldrT="[Text]">
        <dgm:style>
          <a:lnRef idx="0">
            <a:schemeClr val="accent4"/>
          </a:lnRef>
          <a:fillRef idx="3">
            <a:schemeClr val="accent4"/>
          </a:fillRef>
          <a:effectRef idx="3">
            <a:schemeClr val="accent4"/>
          </a:effectRef>
          <a:fontRef idx="minor">
            <a:schemeClr val="lt1"/>
          </a:fontRef>
        </dgm:style>
      </dgm:prSet>
      <dgm:spPr/>
      <dgm:t>
        <a:bodyPr/>
        <a:lstStyle/>
        <a:p>
          <a:r>
            <a:rPr lang="en-US" b="1" dirty="0" smtClean="0">
              <a:solidFill>
                <a:srgbClr val="000000"/>
              </a:solidFill>
              <a:latin typeface="Calibri"/>
              <a:cs typeface="Calibri"/>
            </a:rPr>
            <a:t>Accelerated IT</a:t>
          </a:r>
          <a:endParaRPr lang="en-US" b="1" dirty="0">
            <a:solidFill>
              <a:srgbClr val="000000"/>
            </a:solidFill>
            <a:latin typeface="Calibri"/>
            <a:cs typeface="Calibri"/>
          </a:endParaRPr>
        </a:p>
      </dgm:t>
    </dgm:pt>
    <dgm:pt modelId="{62B11573-9CF5-E047-973A-9B8C9BE27F9A}" type="parTrans" cxnId="{94B138ED-4220-7045-894F-FC4F2EE736D9}">
      <dgm:prSet/>
      <dgm:spPr>
        <a:ln w="38100" cap="rnd" cmpd="sng" algn="ctr">
          <a:solidFill>
            <a:srgbClr val="000000"/>
          </a:solidFill>
          <a:prstDash val="solid"/>
          <a:round/>
          <a:headEnd type="none" w="med" len="med"/>
          <a:tailEnd type="none" w="med" len="med"/>
        </a:ln>
      </dgm:spPr>
      <dgm:t>
        <a:bodyPr/>
        <a:lstStyle/>
        <a:p>
          <a:endParaRPr lang="en-US"/>
        </a:p>
      </dgm:t>
    </dgm:pt>
    <dgm:pt modelId="{E0168E20-8E12-364E-9DFB-B544F80D8181}" type="sibTrans" cxnId="{94B138ED-4220-7045-894F-FC4F2EE736D9}">
      <dgm:prSet/>
      <dgm:spPr/>
      <dgm:t>
        <a:bodyPr/>
        <a:lstStyle/>
        <a:p>
          <a:endParaRPr lang="en-US"/>
        </a:p>
      </dgm:t>
    </dgm:pt>
    <dgm:pt modelId="{C850B3C5-BDBB-1F48-B681-60B13A1170FA}">
      <dgm:prSet phldrT="[Text]">
        <dgm:style>
          <a:lnRef idx="0">
            <a:schemeClr val="accent2"/>
          </a:lnRef>
          <a:fillRef idx="3">
            <a:schemeClr val="accent2"/>
          </a:fillRef>
          <a:effectRef idx="3">
            <a:schemeClr val="accent2"/>
          </a:effectRef>
          <a:fontRef idx="minor">
            <a:schemeClr val="lt1"/>
          </a:fontRef>
        </dgm:style>
      </dgm:prSet>
      <dgm:spPr/>
      <dgm:t>
        <a:bodyPr/>
        <a:lstStyle/>
        <a:p>
          <a:r>
            <a:rPr lang="en-US" b="1" dirty="0" smtClean="0">
              <a:solidFill>
                <a:srgbClr val="000000"/>
              </a:solidFill>
              <a:latin typeface="Calibri"/>
              <a:cs typeface="Calibri"/>
            </a:rPr>
            <a:t>Cluster IT</a:t>
          </a:r>
          <a:br>
            <a:rPr lang="en-US" b="1" dirty="0" smtClean="0">
              <a:solidFill>
                <a:srgbClr val="000000"/>
              </a:solidFill>
              <a:latin typeface="Calibri"/>
              <a:cs typeface="Calibri"/>
            </a:rPr>
          </a:br>
          <a:r>
            <a:rPr lang="en-US" b="0" dirty="0" smtClean="0">
              <a:solidFill>
                <a:srgbClr val="000000"/>
              </a:solidFill>
              <a:latin typeface="Calibri"/>
              <a:cs typeface="Calibri"/>
            </a:rPr>
            <a:t>(5 weeks)</a:t>
          </a:r>
        </a:p>
      </dgm:t>
    </dgm:pt>
    <dgm:pt modelId="{93C45073-010C-E341-AC55-77D93F57A51D}" type="parTrans" cxnId="{C2486568-F76D-4D4E-A53B-287D4EAF1B30}">
      <dgm:prSet/>
      <dgm:spPr>
        <a:ln w="38100" cap="rnd" cmpd="sng" algn="ctr">
          <a:solidFill>
            <a:srgbClr val="000000"/>
          </a:solidFill>
          <a:prstDash val="solid"/>
          <a:round/>
          <a:headEnd type="none" w="med" len="med"/>
          <a:tailEnd type="none" w="med" len="med"/>
        </a:ln>
      </dgm:spPr>
      <dgm:t>
        <a:bodyPr/>
        <a:lstStyle/>
        <a:p>
          <a:endParaRPr lang="en-US"/>
        </a:p>
      </dgm:t>
    </dgm:pt>
    <dgm:pt modelId="{95E95252-47C7-1E45-9E65-BA9683790087}" type="sibTrans" cxnId="{C2486568-F76D-4D4E-A53B-287D4EAF1B30}">
      <dgm:prSet/>
      <dgm:spPr/>
      <dgm:t>
        <a:bodyPr/>
        <a:lstStyle/>
        <a:p>
          <a:endParaRPr lang="en-US"/>
        </a:p>
      </dgm:t>
    </dgm:pt>
    <dgm:pt modelId="{0744807D-110D-AB44-8888-20C457A8F720}">
      <dgm:prSet phldrT="[Text]">
        <dgm:style>
          <a:lnRef idx="0">
            <a:schemeClr val="accent2"/>
          </a:lnRef>
          <a:fillRef idx="3">
            <a:schemeClr val="accent2"/>
          </a:fillRef>
          <a:effectRef idx="3">
            <a:schemeClr val="accent2"/>
          </a:effectRef>
          <a:fontRef idx="minor">
            <a:schemeClr val="lt1"/>
          </a:fontRef>
        </dgm:style>
      </dgm:prSet>
      <dgm:spPr/>
      <dgm:t>
        <a:bodyPr/>
        <a:lstStyle/>
        <a:p>
          <a:r>
            <a:rPr lang="en-US" b="1" dirty="0" smtClean="0">
              <a:solidFill>
                <a:srgbClr val="000000"/>
              </a:solidFill>
              <a:latin typeface="Calibri"/>
              <a:cs typeface="Calibri"/>
            </a:rPr>
            <a:t>Rush IT</a:t>
          </a:r>
          <a:br>
            <a:rPr lang="en-US" b="1" dirty="0" smtClean="0">
              <a:solidFill>
                <a:srgbClr val="000000"/>
              </a:solidFill>
              <a:latin typeface="Calibri"/>
              <a:cs typeface="Calibri"/>
            </a:rPr>
          </a:br>
          <a:r>
            <a:rPr lang="en-US" b="0" dirty="0" smtClean="0">
              <a:solidFill>
                <a:srgbClr val="000000"/>
              </a:solidFill>
              <a:latin typeface="Calibri"/>
              <a:cs typeface="Calibri"/>
            </a:rPr>
            <a:t>(3 days)</a:t>
          </a:r>
          <a:endParaRPr lang="en-US" b="0" dirty="0">
            <a:solidFill>
              <a:srgbClr val="000000"/>
            </a:solidFill>
            <a:latin typeface="Calibri"/>
            <a:cs typeface="Calibri"/>
          </a:endParaRPr>
        </a:p>
      </dgm:t>
    </dgm:pt>
    <dgm:pt modelId="{686C1B03-1BF2-BE4C-AD5A-406872DAEE55}" type="parTrans" cxnId="{43D0A9DE-9D73-7D41-80DC-87C71A861BB5}">
      <dgm:prSet/>
      <dgm:spPr>
        <a:ln w="38100" cap="rnd" cmpd="sng" algn="ctr">
          <a:solidFill>
            <a:srgbClr val="000000"/>
          </a:solidFill>
          <a:prstDash val="solid"/>
          <a:round/>
          <a:headEnd type="none" w="med" len="med"/>
          <a:tailEnd type="none" w="med" len="med"/>
        </a:ln>
      </dgm:spPr>
      <dgm:t>
        <a:bodyPr/>
        <a:lstStyle/>
        <a:p>
          <a:endParaRPr lang="en-US"/>
        </a:p>
      </dgm:t>
    </dgm:pt>
    <dgm:pt modelId="{ABEF57B9-B01D-504D-98FB-85EFB90B4B2E}" type="sibTrans" cxnId="{43D0A9DE-9D73-7D41-80DC-87C71A861BB5}">
      <dgm:prSet/>
      <dgm:spPr/>
      <dgm:t>
        <a:bodyPr/>
        <a:lstStyle/>
        <a:p>
          <a:endParaRPr lang="en-US"/>
        </a:p>
      </dgm:t>
    </dgm:pt>
    <dgm:pt modelId="{AE943446-385B-0E4F-B3C3-0AFE3CF95FA5}">
      <dgm:prSet phldrT="[Text]">
        <dgm:style>
          <a:lnRef idx="0">
            <a:schemeClr val="accent5"/>
          </a:lnRef>
          <a:fillRef idx="3">
            <a:schemeClr val="accent5"/>
          </a:fillRef>
          <a:effectRef idx="3">
            <a:schemeClr val="accent5"/>
          </a:effectRef>
          <a:fontRef idx="minor">
            <a:schemeClr val="lt1"/>
          </a:fontRef>
        </dgm:style>
      </dgm:prSet>
      <dgm:spPr/>
      <dgm:t>
        <a:bodyPr/>
        <a:lstStyle/>
        <a:p>
          <a:r>
            <a:rPr lang="en-US" b="1" smtClean="0">
              <a:solidFill>
                <a:srgbClr val="000000"/>
              </a:solidFill>
              <a:latin typeface="Calibri"/>
              <a:cs typeface="Calibri"/>
            </a:rPr>
            <a:t>Venom</a:t>
          </a:r>
          <a:endParaRPr lang="en-US" b="1" dirty="0">
            <a:solidFill>
              <a:srgbClr val="000000"/>
            </a:solidFill>
            <a:latin typeface="Calibri"/>
            <a:cs typeface="Calibri"/>
          </a:endParaRPr>
        </a:p>
      </dgm:t>
    </dgm:pt>
    <dgm:pt modelId="{7A092859-5A7E-C244-95D6-87C3CABAA382}" type="parTrans" cxnId="{21E8CCF1-771C-7042-A61A-DA37CC57511F}">
      <dgm:prSet/>
      <dgm:spPr>
        <a:ln w="38100" cap="rnd" cmpd="sng" algn="ctr">
          <a:solidFill>
            <a:srgbClr val="000000"/>
          </a:solidFill>
          <a:prstDash val="solid"/>
          <a:round/>
          <a:headEnd type="none" w="med" len="med"/>
          <a:tailEnd type="none" w="med" len="med"/>
        </a:ln>
      </dgm:spPr>
      <dgm:t>
        <a:bodyPr/>
        <a:lstStyle/>
        <a:p>
          <a:endParaRPr lang="en-US"/>
        </a:p>
      </dgm:t>
    </dgm:pt>
    <dgm:pt modelId="{E0C86EDE-DB31-1748-9FCA-BB5F6DE41608}" type="sibTrans" cxnId="{21E8CCF1-771C-7042-A61A-DA37CC57511F}">
      <dgm:prSet/>
      <dgm:spPr/>
      <dgm:t>
        <a:bodyPr/>
        <a:lstStyle/>
        <a:p>
          <a:endParaRPr lang="en-US"/>
        </a:p>
      </dgm:t>
    </dgm:pt>
    <dgm:pt modelId="{8659041A-11F5-8E45-8DD6-A31AF838D0CB}">
      <dgm:prSet phldrT="[Text]">
        <dgm:style>
          <a:lnRef idx="0">
            <a:schemeClr val="accent5"/>
          </a:lnRef>
          <a:fillRef idx="3">
            <a:schemeClr val="accent5"/>
          </a:fillRef>
          <a:effectRef idx="3">
            <a:schemeClr val="accent5"/>
          </a:effectRef>
          <a:fontRef idx="minor">
            <a:schemeClr val="lt1"/>
          </a:fontRef>
        </dgm:style>
      </dgm:prSet>
      <dgm:spPr/>
      <dgm:t>
        <a:bodyPr/>
        <a:lstStyle/>
        <a:p>
          <a:r>
            <a:rPr lang="en-US" b="1" dirty="0" smtClean="0">
              <a:solidFill>
                <a:srgbClr val="000000"/>
              </a:solidFill>
              <a:latin typeface="Calibri"/>
              <a:cs typeface="Calibri"/>
            </a:rPr>
            <a:t>Aeroallergen</a:t>
          </a:r>
          <a:endParaRPr lang="en-US" b="1" dirty="0">
            <a:solidFill>
              <a:srgbClr val="000000"/>
            </a:solidFill>
            <a:latin typeface="Calibri"/>
            <a:cs typeface="Calibri"/>
          </a:endParaRPr>
        </a:p>
      </dgm:t>
    </dgm:pt>
    <dgm:pt modelId="{8A822209-C611-144B-AB33-3F385373E3AC}" type="parTrans" cxnId="{08707FCE-80F6-F348-9F0A-507B36218C66}">
      <dgm:prSet/>
      <dgm:spPr>
        <a:ln w="38100" cap="rnd" cmpd="sng" algn="ctr">
          <a:solidFill>
            <a:srgbClr val="000000"/>
          </a:solidFill>
          <a:prstDash val="solid"/>
          <a:round/>
          <a:headEnd type="none" w="med" len="med"/>
          <a:tailEnd type="none" w="med" len="med"/>
        </a:ln>
      </dgm:spPr>
      <dgm:t>
        <a:bodyPr/>
        <a:lstStyle/>
        <a:p>
          <a:endParaRPr lang="en-US"/>
        </a:p>
      </dgm:t>
    </dgm:pt>
    <dgm:pt modelId="{21B27CD2-CD24-6F4D-9ADB-2F4336DB9FEC}" type="sibTrans" cxnId="{08707FCE-80F6-F348-9F0A-507B36218C66}">
      <dgm:prSet/>
      <dgm:spPr/>
      <dgm:t>
        <a:bodyPr/>
        <a:lstStyle/>
        <a:p>
          <a:endParaRPr lang="en-US"/>
        </a:p>
      </dgm:t>
    </dgm:pt>
    <dgm:pt modelId="{B0A5CA18-3E79-6045-9077-E237918EE9D7}" type="pres">
      <dgm:prSet presAssocID="{BE748F08-66B4-3A49-ADC4-0CDE2E1DBDDE}" presName="diagram" presStyleCnt="0">
        <dgm:presLayoutVars>
          <dgm:chPref val="1"/>
          <dgm:dir/>
          <dgm:animOne val="branch"/>
          <dgm:animLvl val="lvl"/>
          <dgm:resizeHandles val="exact"/>
        </dgm:presLayoutVars>
      </dgm:prSet>
      <dgm:spPr/>
      <dgm:t>
        <a:bodyPr/>
        <a:lstStyle/>
        <a:p>
          <a:endParaRPr lang="en-US"/>
        </a:p>
      </dgm:t>
    </dgm:pt>
    <dgm:pt modelId="{63EDC0F3-313B-3C41-A48A-4B0886725229}" type="pres">
      <dgm:prSet presAssocID="{32BB810E-411C-D24A-9A45-82894F1ECD62}" presName="root1" presStyleCnt="0"/>
      <dgm:spPr/>
      <dgm:t>
        <a:bodyPr/>
        <a:lstStyle/>
        <a:p>
          <a:endParaRPr lang="en-US"/>
        </a:p>
      </dgm:t>
    </dgm:pt>
    <dgm:pt modelId="{7C610371-53C7-BF45-AEF4-BB0F22DE2DB4}" type="pres">
      <dgm:prSet presAssocID="{32BB810E-411C-D24A-9A45-82894F1ECD62}" presName="LevelOneTextNode" presStyleLbl="node0" presStyleIdx="0" presStyleCnt="1" custLinFactNeighborX="-156" custLinFactNeighborY="-21250">
        <dgm:presLayoutVars>
          <dgm:chPref val="3"/>
        </dgm:presLayoutVars>
      </dgm:prSet>
      <dgm:spPr/>
      <dgm:t>
        <a:bodyPr/>
        <a:lstStyle/>
        <a:p>
          <a:endParaRPr lang="en-US"/>
        </a:p>
      </dgm:t>
    </dgm:pt>
    <dgm:pt modelId="{E8896A92-792C-2140-BB93-86148B32AC3C}" type="pres">
      <dgm:prSet presAssocID="{32BB810E-411C-D24A-9A45-82894F1ECD62}" presName="level2hierChild" presStyleCnt="0"/>
      <dgm:spPr/>
      <dgm:t>
        <a:bodyPr/>
        <a:lstStyle/>
        <a:p>
          <a:endParaRPr lang="en-US"/>
        </a:p>
      </dgm:t>
    </dgm:pt>
    <dgm:pt modelId="{1BA557F1-063F-944F-B596-56E0A6E3ED03}" type="pres">
      <dgm:prSet presAssocID="{328C37B9-0365-6249-936C-1D19F82238BB}" presName="conn2-1" presStyleLbl="parChTrans1D2" presStyleIdx="0" presStyleCnt="2"/>
      <dgm:spPr/>
      <dgm:t>
        <a:bodyPr/>
        <a:lstStyle/>
        <a:p>
          <a:endParaRPr lang="en-US"/>
        </a:p>
      </dgm:t>
    </dgm:pt>
    <dgm:pt modelId="{2288B90F-674B-0C4B-8127-23F507038D2B}" type="pres">
      <dgm:prSet presAssocID="{328C37B9-0365-6249-936C-1D19F82238BB}" presName="connTx" presStyleLbl="parChTrans1D2" presStyleIdx="0" presStyleCnt="2"/>
      <dgm:spPr/>
      <dgm:t>
        <a:bodyPr/>
        <a:lstStyle/>
        <a:p>
          <a:endParaRPr lang="en-US"/>
        </a:p>
      </dgm:t>
    </dgm:pt>
    <dgm:pt modelId="{8B2E5CE9-8FDF-EC45-8568-0C8BC52C562E}" type="pres">
      <dgm:prSet presAssocID="{3D946487-D173-044D-8BB1-7363920CA41F}" presName="root2" presStyleCnt="0"/>
      <dgm:spPr/>
      <dgm:t>
        <a:bodyPr/>
        <a:lstStyle/>
        <a:p>
          <a:endParaRPr lang="en-US"/>
        </a:p>
      </dgm:t>
    </dgm:pt>
    <dgm:pt modelId="{CE103973-E5A3-7841-BF48-210DCAF04C01}" type="pres">
      <dgm:prSet presAssocID="{3D946487-D173-044D-8BB1-7363920CA41F}" presName="LevelTwoTextNode" presStyleLbl="node2" presStyleIdx="0" presStyleCnt="2" custScaleX="110080">
        <dgm:presLayoutVars>
          <dgm:chPref val="3"/>
        </dgm:presLayoutVars>
      </dgm:prSet>
      <dgm:spPr/>
      <dgm:t>
        <a:bodyPr/>
        <a:lstStyle/>
        <a:p>
          <a:endParaRPr lang="en-US"/>
        </a:p>
      </dgm:t>
    </dgm:pt>
    <dgm:pt modelId="{ECB308B1-E9EC-B940-894F-B90B98450316}" type="pres">
      <dgm:prSet presAssocID="{3D946487-D173-044D-8BB1-7363920CA41F}" presName="level3hierChild" presStyleCnt="0"/>
      <dgm:spPr/>
      <dgm:t>
        <a:bodyPr/>
        <a:lstStyle/>
        <a:p>
          <a:endParaRPr lang="en-US"/>
        </a:p>
      </dgm:t>
    </dgm:pt>
    <dgm:pt modelId="{48E6509E-EDC1-D74B-9CC3-8ED3F35B41D4}" type="pres">
      <dgm:prSet presAssocID="{62B11573-9CF5-E047-973A-9B8C9BE27F9A}" presName="conn2-1" presStyleLbl="parChTrans1D2" presStyleIdx="1" presStyleCnt="2"/>
      <dgm:spPr/>
      <dgm:t>
        <a:bodyPr/>
        <a:lstStyle/>
        <a:p>
          <a:endParaRPr lang="en-US"/>
        </a:p>
      </dgm:t>
    </dgm:pt>
    <dgm:pt modelId="{B8E79084-286C-7442-B22C-FF6BC6C41744}" type="pres">
      <dgm:prSet presAssocID="{62B11573-9CF5-E047-973A-9B8C9BE27F9A}" presName="connTx" presStyleLbl="parChTrans1D2" presStyleIdx="1" presStyleCnt="2"/>
      <dgm:spPr/>
      <dgm:t>
        <a:bodyPr/>
        <a:lstStyle/>
        <a:p>
          <a:endParaRPr lang="en-US"/>
        </a:p>
      </dgm:t>
    </dgm:pt>
    <dgm:pt modelId="{44451087-A357-7448-B379-80D1D70F0ACB}" type="pres">
      <dgm:prSet presAssocID="{2D8BE222-B30F-454C-8E23-BDA720402098}" presName="root2" presStyleCnt="0"/>
      <dgm:spPr/>
      <dgm:t>
        <a:bodyPr/>
        <a:lstStyle/>
        <a:p>
          <a:endParaRPr lang="en-US"/>
        </a:p>
      </dgm:t>
    </dgm:pt>
    <dgm:pt modelId="{E5371C80-847F-2C4F-A998-8942C39A6FDB}" type="pres">
      <dgm:prSet presAssocID="{2D8BE222-B30F-454C-8E23-BDA720402098}" presName="LevelTwoTextNode" presStyleLbl="node2" presStyleIdx="1" presStyleCnt="2" custScaleX="115487">
        <dgm:presLayoutVars>
          <dgm:chPref val="3"/>
        </dgm:presLayoutVars>
      </dgm:prSet>
      <dgm:spPr/>
      <dgm:t>
        <a:bodyPr/>
        <a:lstStyle/>
        <a:p>
          <a:endParaRPr lang="en-US"/>
        </a:p>
      </dgm:t>
    </dgm:pt>
    <dgm:pt modelId="{8CE928CF-6DF1-8943-BB82-57FE500652A4}" type="pres">
      <dgm:prSet presAssocID="{2D8BE222-B30F-454C-8E23-BDA720402098}" presName="level3hierChild" presStyleCnt="0"/>
      <dgm:spPr/>
      <dgm:t>
        <a:bodyPr/>
        <a:lstStyle/>
        <a:p>
          <a:endParaRPr lang="en-US"/>
        </a:p>
      </dgm:t>
    </dgm:pt>
    <dgm:pt modelId="{B3FD6954-0FCF-964A-A9D6-99FAC6162150}" type="pres">
      <dgm:prSet presAssocID="{93C45073-010C-E341-AC55-77D93F57A51D}" presName="conn2-1" presStyleLbl="parChTrans1D3" presStyleIdx="0" presStyleCnt="2"/>
      <dgm:spPr/>
      <dgm:t>
        <a:bodyPr/>
        <a:lstStyle/>
        <a:p>
          <a:endParaRPr lang="en-US"/>
        </a:p>
      </dgm:t>
    </dgm:pt>
    <dgm:pt modelId="{54B1CCF4-1CBB-114F-B194-EC3F2EA8A6A5}" type="pres">
      <dgm:prSet presAssocID="{93C45073-010C-E341-AC55-77D93F57A51D}" presName="connTx" presStyleLbl="parChTrans1D3" presStyleIdx="0" presStyleCnt="2"/>
      <dgm:spPr/>
      <dgm:t>
        <a:bodyPr/>
        <a:lstStyle/>
        <a:p>
          <a:endParaRPr lang="en-US"/>
        </a:p>
      </dgm:t>
    </dgm:pt>
    <dgm:pt modelId="{0124A559-073A-524C-B087-41CE8480D613}" type="pres">
      <dgm:prSet presAssocID="{C850B3C5-BDBB-1F48-B681-60B13A1170FA}" presName="root2" presStyleCnt="0"/>
      <dgm:spPr/>
      <dgm:t>
        <a:bodyPr/>
        <a:lstStyle/>
        <a:p>
          <a:endParaRPr lang="en-US"/>
        </a:p>
      </dgm:t>
    </dgm:pt>
    <dgm:pt modelId="{45B6F0BC-DA6A-DE4D-ABE1-7D2BD3CF112B}" type="pres">
      <dgm:prSet presAssocID="{C850B3C5-BDBB-1F48-B681-60B13A1170FA}" presName="LevelTwoTextNode" presStyleLbl="node3" presStyleIdx="0" presStyleCnt="2">
        <dgm:presLayoutVars>
          <dgm:chPref val="3"/>
        </dgm:presLayoutVars>
      </dgm:prSet>
      <dgm:spPr/>
      <dgm:t>
        <a:bodyPr/>
        <a:lstStyle/>
        <a:p>
          <a:endParaRPr lang="en-US"/>
        </a:p>
      </dgm:t>
    </dgm:pt>
    <dgm:pt modelId="{EB8DD972-0F63-7E42-85C0-83F065C48F8C}" type="pres">
      <dgm:prSet presAssocID="{C850B3C5-BDBB-1F48-B681-60B13A1170FA}" presName="level3hierChild" presStyleCnt="0"/>
      <dgm:spPr/>
      <dgm:t>
        <a:bodyPr/>
        <a:lstStyle/>
        <a:p>
          <a:endParaRPr lang="en-US"/>
        </a:p>
      </dgm:t>
    </dgm:pt>
    <dgm:pt modelId="{B2E2AA20-6A70-2744-8081-C9CDFC9F21AD}" type="pres">
      <dgm:prSet presAssocID="{7A092859-5A7E-C244-95D6-87C3CABAA382}" presName="conn2-1" presStyleLbl="parChTrans1D4" presStyleIdx="0" presStyleCnt="2"/>
      <dgm:spPr/>
      <dgm:t>
        <a:bodyPr/>
        <a:lstStyle/>
        <a:p>
          <a:endParaRPr lang="en-US"/>
        </a:p>
      </dgm:t>
    </dgm:pt>
    <dgm:pt modelId="{F30623AD-99CC-534D-A462-CF86C445B662}" type="pres">
      <dgm:prSet presAssocID="{7A092859-5A7E-C244-95D6-87C3CABAA382}" presName="connTx" presStyleLbl="parChTrans1D4" presStyleIdx="0" presStyleCnt="2"/>
      <dgm:spPr/>
      <dgm:t>
        <a:bodyPr/>
        <a:lstStyle/>
        <a:p>
          <a:endParaRPr lang="en-US"/>
        </a:p>
      </dgm:t>
    </dgm:pt>
    <dgm:pt modelId="{B6183F7F-EEAF-2740-AC3F-9D66E5A36E2E}" type="pres">
      <dgm:prSet presAssocID="{AE943446-385B-0E4F-B3C3-0AFE3CF95FA5}" presName="root2" presStyleCnt="0"/>
      <dgm:spPr/>
      <dgm:t>
        <a:bodyPr/>
        <a:lstStyle/>
        <a:p>
          <a:endParaRPr lang="en-US"/>
        </a:p>
      </dgm:t>
    </dgm:pt>
    <dgm:pt modelId="{5BE79D81-2B25-414D-9448-BC61DA68F4C2}" type="pres">
      <dgm:prSet presAssocID="{AE943446-385B-0E4F-B3C3-0AFE3CF95FA5}" presName="LevelTwoTextNode" presStyleLbl="node4" presStyleIdx="0" presStyleCnt="2">
        <dgm:presLayoutVars>
          <dgm:chPref val="3"/>
        </dgm:presLayoutVars>
      </dgm:prSet>
      <dgm:spPr/>
      <dgm:t>
        <a:bodyPr/>
        <a:lstStyle/>
        <a:p>
          <a:endParaRPr lang="en-US"/>
        </a:p>
      </dgm:t>
    </dgm:pt>
    <dgm:pt modelId="{26534400-BE70-2442-A9A3-25EBA7F5E78C}" type="pres">
      <dgm:prSet presAssocID="{AE943446-385B-0E4F-B3C3-0AFE3CF95FA5}" presName="level3hierChild" presStyleCnt="0"/>
      <dgm:spPr/>
      <dgm:t>
        <a:bodyPr/>
        <a:lstStyle/>
        <a:p>
          <a:endParaRPr lang="en-US"/>
        </a:p>
      </dgm:t>
    </dgm:pt>
    <dgm:pt modelId="{D0D3F512-6929-5E41-AAA7-A52F5D9A7810}" type="pres">
      <dgm:prSet presAssocID="{8A822209-C611-144B-AB33-3F385373E3AC}" presName="conn2-1" presStyleLbl="parChTrans1D4" presStyleIdx="1" presStyleCnt="2"/>
      <dgm:spPr/>
      <dgm:t>
        <a:bodyPr/>
        <a:lstStyle/>
        <a:p>
          <a:endParaRPr lang="en-US"/>
        </a:p>
      </dgm:t>
    </dgm:pt>
    <dgm:pt modelId="{F64A6D16-3297-AB4A-A98D-B873B40D2263}" type="pres">
      <dgm:prSet presAssocID="{8A822209-C611-144B-AB33-3F385373E3AC}" presName="connTx" presStyleLbl="parChTrans1D4" presStyleIdx="1" presStyleCnt="2"/>
      <dgm:spPr/>
      <dgm:t>
        <a:bodyPr/>
        <a:lstStyle/>
        <a:p>
          <a:endParaRPr lang="en-US"/>
        </a:p>
      </dgm:t>
    </dgm:pt>
    <dgm:pt modelId="{042B0560-06C3-4B4D-9742-D3AE82B1F509}" type="pres">
      <dgm:prSet presAssocID="{8659041A-11F5-8E45-8DD6-A31AF838D0CB}" presName="root2" presStyleCnt="0"/>
      <dgm:spPr/>
      <dgm:t>
        <a:bodyPr/>
        <a:lstStyle/>
        <a:p>
          <a:endParaRPr lang="en-US"/>
        </a:p>
      </dgm:t>
    </dgm:pt>
    <dgm:pt modelId="{BEDCFE00-C1FF-2046-881C-E046FF920901}" type="pres">
      <dgm:prSet presAssocID="{8659041A-11F5-8E45-8DD6-A31AF838D0CB}" presName="LevelTwoTextNode" presStyleLbl="node4" presStyleIdx="1" presStyleCnt="2" custLinFactNeighborX="186" custLinFactNeighborY="21250">
        <dgm:presLayoutVars>
          <dgm:chPref val="3"/>
        </dgm:presLayoutVars>
      </dgm:prSet>
      <dgm:spPr/>
      <dgm:t>
        <a:bodyPr/>
        <a:lstStyle/>
        <a:p>
          <a:endParaRPr lang="en-US"/>
        </a:p>
      </dgm:t>
    </dgm:pt>
    <dgm:pt modelId="{1AA3C3D5-4199-4848-8C08-09FCB01A4E15}" type="pres">
      <dgm:prSet presAssocID="{8659041A-11F5-8E45-8DD6-A31AF838D0CB}" presName="level3hierChild" presStyleCnt="0"/>
      <dgm:spPr/>
      <dgm:t>
        <a:bodyPr/>
        <a:lstStyle/>
        <a:p>
          <a:endParaRPr lang="en-US"/>
        </a:p>
      </dgm:t>
    </dgm:pt>
    <dgm:pt modelId="{0956DDBB-E6EB-0E44-8672-FACFEE83CF55}" type="pres">
      <dgm:prSet presAssocID="{686C1B03-1BF2-BE4C-AD5A-406872DAEE55}" presName="conn2-1" presStyleLbl="parChTrans1D3" presStyleIdx="1" presStyleCnt="2"/>
      <dgm:spPr/>
      <dgm:t>
        <a:bodyPr/>
        <a:lstStyle/>
        <a:p>
          <a:endParaRPr lang="en-US"/>
        </a:p>
      </dgm:t>
    </dgm:pt>
    <dgm:pt modelId="{69FCC63C-A105-804F-9C82-A691C3FA4322}" type="pres">
      <dgm:prSet presAssocID="{686C1B03-1BF2-BE4C-AD5A-406872DAEE55}" presName="connTx" presStyleLbl="parChTrans1D3" presStyleIdx="1" presStyleCnt="2"/>
      <dgm:spPr/>
      <dgm:t>
        <a:bodyPr/>
        <a:lstStyle/>
        <a:p>
          <a:endParaRPr lang="en-US"/>
        </a:p>
      </dgm:t>
    </dgm:pt>
    <dgm:pt modelId="{A56C27E8-176E-F94E-AA1B-37A20F0E6786}" type="pres">
      <dgm:prSet presAssocID="{0744807D-110D-AB44-8888-20C457A8F720}" presName="root2" presStyleCnt="0"/>
      <dgm:spPr/>
      <dgm:t>
        <a:bodyPr/>
        <a:lstStyle/>
        <a:p>
          <a:endParaRPr lang="en-US"/>
        </a:p>
      </dgm:t>
    </dgm:pt>
    <dgm:pt modelId="{A3AFC7D3-DE7A-194C-94D5-343D20EC9AE5}" type="pres">
      <dgm:prSet presAssocID="{0744807D-110D-AB44-8888-20C457A8F720}" presName="LevelTwoTextNode" presStyleLbl="node3" presStyleIdx="1" presStyleCnt="2">
        <dgm:presLayoutVars>
          <dgm:chPref val="3"/>
        </dgm:presLayoutVars>
      </dgm:prSet>
      <dgm:spPr/>
      <dgm:t>
        <a:bodyPr/>
        <a:lstStyle/>
        <a:p>
          <a:endParaRPr lang="en-US"/>
        </a:p>
      </dgm:t>
    </dgm:pt>
    <dgm:pt modelId="{10DA832A-F403-164F-BEA8-59E1D21EEA6B}" type="pres">
      <dgm:prSet presAssocID="{0744807D-110D-AB44-8888-20C457A8F720}" presName="level3hierChild" presStyleCnt="0"/>
      <dgm:spPr/>
      <dgm:t>
        <a:bodyPr/>
        <a:lstStyle/>
        <a:p>
          <a:endParaRPr lang="en-US"/>
        </a:p>
      </dgm:t>
    </dgm:pt>
  </dgm:ptLst>
  <dgm:cxnLst>
    <dgm:cxn modelId="{8D677978-3D9F-4143-A277-4C0745EC0D90}" type="presOf" srcId="{62B11573-9CF5-E047-973A-9B8C9BE27F9A}" destId="{B8E79084-286C-7442-B22C-FF6BC6C41744}" srcOrd="1" destOrd="0" presId="urn:microsoft.com/office/officeart/2005/8/layout/hierarchy2"/>
    <dgm:cxn modelId="{8D996659-9F13-F94D-A11A-A55D6D659E53}" type="presOf" srcId="{BE748F08-66B4-3A49-ADC4-0CDE2E1DBDDE}" destId="{B0A5CA18-3E79-6045-9077-E237918EE9D7}" srcOrd="0" destOrd="0" presId="urn:microsoft.com/office/officeart/2005/8/layout/hierarchy2"/>
    <dgm:cxn modelId="{BCC851F4-7DAF-8C44-B8B5-8DD8440E9315}" type="presOf" srcId="{8A822209-C611-144B-AB33-3F385373E3AC}" destId="{F64A6D16-3297-AB4A-A98D-B873B40D2263}" srcOrd="1" destOrd="0" presId="urn:microsoft.com/office/officeart/2005/8/layout/hierarchy2"/>
    <dgm:cxn modelId="{7F56C995-3043-EB48-B8D0-8D6EBDF7F5C8}" type="presOf" srcId="{93C45073-010C-E341-AC55-77D93F57A51D}" destId="{54B1CCF4-1CBB-114F-B194-EC3F2EA8A6A5}" srcOrd="1" destOrd="0" presId="urn:microsoft.com/office/officeart/2005/8/layout/hierarchy2"/>
    <dgm:cxn modelId="{9080E1D4-DCC9-E44C-884D-D8E739DCDE02}" type="presOf" srcId="{2D8BE222-B30F-454C-8E23-BDA720402098}" destId="{E5371C80-847F-2C4F-A998-8942C39A6FDB}" srcOrd="0" destOrd="0" presId="urn:microsoft.com/office/officeart/2005/8/layout/hierarchy2"/>
    <dgm:cxn modelId="{53077F8A-3359-2146-9715-30297E85A358}" type="presOf" srcId="{328C37B9-0365-6249-936C-1D19F82238BB}" destId="{2288B90F-674B-0C4B-8127-23F507038D2B}" srcOrd="1" destOrd="0" presId="urn:microsoft.com/office/officeart/2005/8/layout/hierarchy2"/>
    <dgm:cxn modelId="{15821E06-C37E-4545-B82E-EEEFDC23AAAD}" type="presOf" srcId="{3D946487-D173-044D-8BB1-7363920CA41F}" destId="{CE103973-E5A3-7841-BF48-210DCAF04C01}" srcOrd="0" destOrd="0" presId="urn:microsoft.com/office/officeart/2005/8/layout/hierarchy2"/>
    <dgm:cxn modelId="{88D45762-0A41-0044-9D6A-3DAA84D7B253}" type="presOf" srcId="{7A092859-5A7E-C244-95D6-87C3CABAA382}" destId="{F30623AD-99CC-534D-A462-CF86C445B662}" srcOrd="1" destOrd="0" presId="urn:microsoft.com/office/officeart/2005/8/layout/hierarchy2"/>
    <dgm:cxn modelId="{5B9DEBF2-C31D-F542-B2E0-DA27220FD614}" type="presOf" srcId="{8659041A-11F5-8E45-8DD6-A31AF838D0CB}" destId="{BEDCFE00-C1FF-2046-881C-E046FF920901}" srcOrd="0" destOrd="0" presId="urn:microsoft.com/office/officeart/2005/8/layout/hierarchy2"/>
    <dgm:cxn modelId="{31BF5F74-9C7D-6B45-9532-A3FF4C82AEF2}" srcId="{32BB810E-411C-D24A-9A45-82894F1ECD62}" destId="{3D946487-D173-044D-8BB1-7363920CA41F}" srcOrd="0" destOrd="0" parTransId="{328C37B9-0365-6249-936C-1D19F82238BB}" sibTransId="{8821DC32-E7AD-0449-B148-091113F2D0DC}"/>
    <dgm:cxn modelId="{036F9D25-3AE0-ED41-B79D-62E593FEC75E}" type="presOf" srcId="{C850B3C5-BDBB-1F48-B681-60B13A1170FA}" destId="{45B6F0BC-DA6A-DE4D-ABE1-7D2BD3CF112B}" srcOrd="0" destOrd="0" presId="urn:microsoft.com/office/officeart/2005/8/layout/hierarchy2"/>
    <dgm:cxn modelId="{C2486568-F76D-4D4E-A53B-287D4EAF1B30}" srcId="{2D8BE222-B30F-454C-8E23-BDA720402098}" destId="{C850B3C5-BDBB-1F48-B681-60B13A1170FA}" srcOrd="0" destOrd="0" parTransId="{93C45073-010C-E341-AC55-77D93F57A51D}" sibTransId="{95E95252-47C7-1E45-9E65-BA9683790087}"/>
    <dgm:cxn modelId="{81DB92D6-6073-E749-9C76-641BE956D4B6}" type="presOf" srcId="{8A822209-C611-144B-AB33-3F385373E3AC}" destId="{D0D3F512-6929-5E41-AAA7-A52F5D9A7810}" srcOrd="0" destOrd="0" presId="urn:microsoft.com/office/officeart/2005/8/layout/hierarchy2"/>
    <dgm:cxn modelId="{8D20B0BB-127F-6949-8A3B-A491816429A4}" type="presOf" srcId="{686C1B03-1BF2-BE4C-AD5A-406872DAEE55}" destId="{69FCC63C-A105-804F-9C82-A691C3FA4322}" srcOrd="1" destOrd="0" presId="urn:microsoft.com/office/officeart/2005/8/layout/hierarchy2"/>
    <dgm:cxn modelId="{5C2A80A1-9FBA-B34A-8327-17DE26C6E7D9}" type="presOf" srcId="{32BB810E-411C-D24A-9A45-82894F1ECD62}" destId="{7C610371-53C7-BF45-AEF4-BB0F22DE2DB4}" srcOrd="0" destOrd="0" presId="urn:microsoft.com/office/officeart/2005/8/layout/hierarchy2"/>
    <dgm:cxn modelId="{00FEB53F-C3BE-1C4D-8A17-F75140BA7706}" type="presOf" srcId="{93C45073-010C-E341-AC55-77D93F57A51D}" destId="{B3FD6954-0FCF-964A-A9D6-99FAC6162150}" srcOrd="0" destOrd="0" presId="urn:microsoft.com/office/officeart/2005/8/layout/hierarchy2"/>
    <dgm:cxn modelId="{08707FCE-80F6-F348-9F0A-507B36218C66}" srcId="{C850B3C5-BDBB-1F48-B681-60B13A1170FA}" destId="{8659041A-11F5-8E45-8DD6-A31AF838D0CB}" srcOrd="1" destOrd="0" parTransId="{8A822209-C611-144B-AB33-3F385373E3AC}" sibTransId="{21B27CD2-CD24-6F4D-9ADB-2F4336DB9FEC}"/>
    <dgm:cxn modelId="{FA2ED4D4-B753-1A48-8586-B5B78C065CA1}" type="presOf" srcId="{328C37B9-0365-6249-936C-1D19F82238BB}" destId="{1BA557F1-063F-944F-B596-56E0A6E3ED03}" srcOrd="0" destOrd="0" presId="urn:microsoft.com/office/officeart/2005/8/layout/hierarchy2"/>
    <dgm:cxn modelId="{21E8CCF1-771C-7042-A61A-DA37CC57511F}" srcId="{C850B3C5-BDBB-1F48-B681-60B13A1170FA}" destId="{AE943446-385B-0E4F-B3C3-0AFE3CF95FA5}" srcOrd="0" destOrd="0" parTransId="{7A092859-5A7E-C244-95D6-87C3CABAA382}" sibTransId="{E0C86EDE-DB31-1748-9FCA-BB5F6DE41608}"/>
    <dgm:cxn modelId="{D1888B62-C8F8-F448-9743-D33260C09ECA}" type="presOf" srcId="{686C1B03-1BF2-BE4C-AD5A-406872DAEE55}" destId="{0956DDBB-E6EB-0E44-8672-FACFEE83CF55}" srcOrd="0" destOrd="0" presId="urn:microsoft.com/office/officeart/2005/8/layout/hierarchy2"/>
    <dgm:cxn modelId="{94B138ED-4220-7045-894F-FC4F2EE736D9}" srcId="{32BB810E-411C-D24A-9A45-82894F1ECD62}" destId="{2D8BE222-B30F-454C-8E23-BDA720402098}" srcOrd="1" destOrd="0" parTransId="{62B11573-9CF5-E047-973A-9B8C9BE27F9A}" sibTransId="{E0168E20-8E12-364E-9DFB-B544F80D8181}"/>
    <dgm:cxn modelId="{15391A41-9853-D44E-B560-34D981DA185C}" srcId="{BE748F08-66B4-3A49-ADC4-0CDE2E1DBDDE}" destId="{32BB810E-411C-D24A-9A45-82894F1ECD62}" srcOrd="0" destOrd="0" parTransId="{87432854-6704-1E43-BF98-02849259FD19}" sibTransId="{D17CF8D9-CB8B-224F-B8D2-08E3FCADF7C6}"/>
    <dgm:cxn modelId="{A0423BCE-CD49-E244-BD56-B07633C21274}" type="presOf" srcId="{AE943446-385B-0E4F-B3C3-0AFE3CF95FA5}" destId="{5BE79D81-2B25-414D-9448-BC61DA68F4C2}" srcOrd="0" destOrd="0" presId="urn:microsoft.com/office/officeart/2005/8/layout/hierarchy2"/>
    <dgm:cxn modelId="{30FB864D-0EEE-F04D-8A9A-7119BD8D07E0}" type="presOf" srcId="{0744807D-110D-AB44-8888-20C457A8F720}" destId="{A3AFC7D3-DE7A-194C-94D5-343D20EC9AE5}" srcOrd="0" destOrd="0" presId="urn:microsoft.com/office/officeart/2005/8/layout/hierarchy2"/>
    <dgm:cxn modelId="{13DD743C-A9CB-CA48-B403-40E4631347FC}" type="presOf" srcId="{62B11573-9CF5-E047-973A-9B8C9BE27F9A}" destId="{48E6509E-EDC1-D74B-9CC3-8ED3F35B41D4}" srcOrd="0" destOrd="0" presId="urn:microsoft.com/office/officeart/2005/8/layout/hierarchy2"/>
    <dgm:cxn modelId="{4A16C243-FC05-FE47-B41A-1C56ACE116BF}" type="presOf" srcId="{7A092859-5A7E-C244-95D6-87C3CABAA382}" destId="{B2E2AA20-6A70-2744-8081-C9CDFC9F21AD}" srcOrd="0" destOrd="0" presId="urn:microsoft.com/office/officeart/2005/8/layout/hierarchy2"/>
    <dgm:cxn modelId="{43D0A9DE-9D73-7D41-80DC-87C71A861BB5}" srcId="{2D8BE222-B30F-454C-8E23-BDA720402098}" destId="{0744807D-110D-AB44-8888-20C457A8F720}" srcOrd="1" destOrd="0" parTransId="{686C1B03-1BF2-BE4C-AD5A-406872DAEE55}" sibTransId="{ABEF57B9-B01D-504D-98FB-85EFB90B4B2E}"/>
    <dgm:cxn modelId="{AE7FA6DE-4DC0-3847-B81B-6181937D5DDE}" type="presParOf" srcId="{B0A5CA18-3E79-6045-9077-E237918EE9D7}" destId="{63EDC0F3-313B-3C41-A48A-4B0886725229}" srcOrd="0" destOrd="0" presId="urn:microsoft.com/office/officeart/2005/8/layout/hierarchy2"/>
    <dgm:cxn modelId="{C1871309-7C60-4D45-9E84-6EA04B193843}" type="presParOf" srcId="{63EDC0F3-313B-3C41-A48A-4B0886725229}" destId="{7C610371-53C7-BF45-AEF4-BB0F22DE2DB4}" srcOrd="0" destOrd="0" presId="urn:microsoft.com/office/officeart/2005/8/layout/hierarchy2"/>
    <dgm:cxn modelId="{17009882-C804-9C47-B98D-11CE8D08E3BE}" type="presParOf" srcId="{63EDC0F3-313B-3C41-A48A-4B0886725229}" destId="{E8896A92-792C-2140-BB93-86148B32AC3C}" srcOrd="1" destOrd="0" presId="urn:microsoft.com/office/officeart/2005/8/layout/hierarchy2"/>
    <dgm:cxn modelId="{809F06B3-BA46-4149-AB94-D901D91B48E8}" type="presParOf" srcId="{E8896A92-792C-2140-BB93-86148B32AC3C}" destId="{1BA557F1-063F-944F-B596-56E0A6E3ED03}" srcOrd="0" destOrd="0" presId="urn:microsoft.com/office/officeart/2005/8/layout/hierarchy2"/>
    <dgm:cxn modelId="{E6F654BD-4E87-0745-A8C1-9369A56F2D83}" type="presParOf" srcId="{1BA557F1-063F-944F-B596-56E0A6E3ED03}" destId="{2288B90F-674B-0C4B-8127-23F507038D2B}" srcOrd="0" destOrd="0" presId="urn:microsoft.com/office/officeart/2005/8/layout/hierarchy2"/>
    <dgm:cxn modelId="{FD66331F-D76F-BF4F-AC4F-F3F3051DD2FE}" type="presParOf" srcId="{E8896A92-792C-2140-BB93-86148B32AC3C}" destId="{8B2E5CE9-8FDF-EC45-8568-0C8BC52C562E}" srcOrd="1" destOrd="0" presId="urn:microsoft.com/office/officeart/2005/8/layout/hierarchy2"/>
    <dgm:cxn modelId="{BA4DB3D9-4F08-514D-92BA-DA1BA1A33EA7}" type="presParOf" srcId="{8B2E5CE9-8FDF-EC45-8568-0C8BC52C562E}" destId="{CE103973-E5A3-7841-BF48-210DCAF04C01}" srcOrd="0" destOrd="0" presId="urn:microsoft.com/office/officeart/2005/8/layout/hierarchy2"/>
    <dgm:cxn modelId="{EFAFFEDF-9024-E84E-A810-AE6C6CB8BE29}" type="presParOf" srcId="{8B2E5CE9-8FDF-EC45-8568-0C8BC52C562E}" destId="{ECB308B1-E9EC-B940-894F-B90B98450316}" srcOrd="1" destOrd="0" presId="urn:microsoft.com/office/officeart/2005/8/layout/hierarchy2"/>
    <dgm:cxn modelId="{8A384854-A493-8D4C-976D-E49F8F72C6C0}" type="presParOf" srcId="{E8896A92-792C-2140-BB93-86148B32AC3C}" destId="{48E6509E-EDC1-D74B-9CC3-8ED3F35B41D4}" srcOrd="2" destOrd="0" presId="urn:microsoft.com/office/officeart/2005/8/layout/hierarchy2"/>
    <dgm:cxn modelId="{ACABD7EF-C270-2C4F-98E7-70A83D93034B}" type="presParOf" srcId="{48E6509E-EDC1-D74B-9CC3-8ED3F35B41D4}" destId="{B8E79084-286C-7442-B22C-FF6BC6C41744}" srcOrd="0" destOrd="0" presId="urn:microsoft.com/office/officeart/2005/8/layout/hierarchy2"/>
    <dgm:cxn modelId="{0C95E722-45B1-C743-8A03-608C2983B157}" type="presParOf" srcId="{E8896A92-792C-2140-BB93-86148B32AC3C}" destId="{44451087-A357-7448-B379-80D1D70F0ACB}" srcOrd="3" destOrd="0" presId="urn:microsoft.com/office/officeart/2005/8/layout/hierarchy2"/>
    <dgm:cxn modelId="{95E368B3-B027-D44D-BF67-0A4E63006271}" type="presParOf" srcId="{44451087-A357-7448-B379-80D1D70F0ACB}" destId="{E5371C80-847F-2C4F-A998-8942C39A6FDB}" srcOrd="0" destOrd="0" presId="urn:microsoft.com/office/officeart/2005/8/layout/hierarchy2"/>
    <dgm:cxn modelId="{E903F7B3-114C-2544-9D8D-E00F350D1A2D}" type="presParOf" srcId="{44451087-A357-7448-B379-80D1D70F0ACB}" destId="{8CE928CF-6DF1-8943-BB82-57FE500652A4}" srcOrd="1" destOrd="0" presId="urn:microsoft.com/office/officeart/2005/8/layout/hierarchy2"/>
    <dgm:cxn modelId="{91500343-9FAB-854C-BD99-A33A1BF639BF}" type="presParOf" srcId="{8CE928CF-6DF1-8943-BB82-57FE500652A4}" destId="{B3FD6954-0FCF-964A-A9D6-99FAC6162150}" srcOrd="0" destOrd="0" presId="urn:microsoft.com/office/officeart/2005/8/layout/hierarchy2"/>
    <dgm:cxn modelId="{B2FC1339-BAC4-8B48-901D-C5D9F047335B}" type="presParOf" srcId="{B3FD6954-0FCF-964A-A9D6-99FAC6162150}" destId="{54B1CCF4-1CBB-114F-B194-EC3F2EA8A6A5}" srcOrd="0" destOrd="0" presId="urn:microsoft.com/office/officeart/2005/8/layout/hierarchy2"/>
    <dgm:cxn modelId="{99C3A536-4635-0947-94F1-EFAEB2AA4573}" type="presParOf" srcId="{8CE928CF-6DF1-8943-BB82-57FE500652A4}" destId="{0124A559-073A-524C-B087-41CE8480D613}" srcOrd="1" destOrd="0" presId="urn:microsoft.com/office/officeart/2005/8/layout/hierarchy2"/>
    <dgm:cxn modelId="{746E345D-14CA-B045-B863-B7B5FF4E6245}" type="presParOf" srcId="{0124A559-073A-524C-B087-41CE8480D613}" destId="{45B6F0BC-DA6A-DE4D-ABE1-7D2BD3CF112B}" srcOrd="0" destOrd="0" presId="urn:microsoft.com/office/officeart/2005/8/layout/hierarchy2"/>
    <dgm:cxn modelId="{2AF09094-7F3F-384F-8F60-F6617E6FD580}" type="presParOf" srcId="{0124A559-073A-524C-B087-41CE8480D613}" destId="{EB8DD972-0F63-7E42-85C0-83F065C48F8C}" srcOrd="1" destOrd="0" presId="urn:microsoft.com/office/officeart/2005/8/layout/hierarchy2"/>
    <dgm:cxn modelId="{6DBA4B74-7526-394F-BB24-4B07228CCDE0}" type="presParOf" srcId="{EB8DD972-0F63-7E42-85C0-83F065C48F8C}" destId="{B2E2AA20-6A70-2744-8081-C9CDFC9F21AD}" srcOrd="0" destOrd="0" presId="urn:microsoft.com/office/officeart/2005/8/layout/hierarchy2"/>
    <dgm:cxn modelId="{49B8C85C-8D32-044E-9297-75637D497AD8}" type="presParOf" srcId="{B2E2AA20-6A70-2744-8081-C9CDFC9F21AD}" destId="{F30623AD-99CC-534D-A462-CF86C445B662}" srcOrd="0" destOrd="0" presId="urn:microsoft.com/office/officeart/2005/8/layout/hierarchy2"/>
    <dgm:cxn modelId="{B9561A58-BAC4-0746-98A1-C25DC460E6B6}" type="presParOf" srcId="{EB8DD972-0F63-7E42-85C0-83F065C48F8C}" destId="{B6183F7F-EEAF-2740-AC3F-9D66E5A36E2E}" srcOrd="1" destOrd="0" presId="urn:microsoft.com/office/officeart/2005/8/layout/hierarchy2"/>
    <dgm:cxn modelId="{68ED12A2-CE62-1142-8EF1-532851546755}" type="presParOf" srcId="{B6183F7F-EEAF-2740-AC3F-9D66E5A36E2E}" destId="{5BE79D81-2B25-414D-9448-BC61DA68F4C2}" srcOrd="0" destOrd="0" presId="urn:microsoft.com/office/officeart/2005/8/layout/hierarchy2"/>
    <dgm:cxn modelId="{CCBA3CDD-07C5-2541-95E8-20C44DCB82E1}" type="presParOf" srcId="{B6183F7F-EEAF-2740-AC3F-9D66E5A36E2E}" destId="{26534400-BE70-2442-A9A3-25EBA7F5E78C}" srcOrd="1" destOrd="0" presId="urn:microsoft.com/office/officeart/2005/8/layout/hierarchy2"/>
    <dgm:cxn modelId="{2E47655E-FD1D-B542-9251-1AD39B889311}" type="presParOf" srcId="{EB8DD972-0F63-7E42-85C0-83F065C48F8C}" destId="{D0D3F512-6929-5E41-AAA7-A52F5D9A7810}" srcOrd="2" destOrd="0" presId="urn:microsoft.com/office/officeart/2005/8/layout/hierarchy2"/>
    <dgm:cxn modelId="{C978D59C-942D-9C42-90EE-479D76F4289D}" type="presParOf" srcId="{D0D3F512-6929-5E41-AAA7-A52F5D9A7810}" destId="{F64A6D16-3297-AB4A-A98D-B873B40D2263}" srcOrd="0" destOrd="0" presId="urn:microsoft.com/office/officeart/2005/8/layout/hierarchy2"/>
    <dgm:cxn modelId="{10551922-F9DA-FC46-9B37-EC94532160A5}" type="presParOf" srcId="{EB8DD972-0F63-7E42-85C0-83F065C48F8C}" destId="{042B0560-06C3-4B4D-9742-D3AE82B1F509}" srcOrd="3" destOrd="0" presId="urn:microsoft.com/office/officeart/2005/8/layout/hierarchy2"/>
    <dgm:cxn modelId="{DD8710A3-3322-694F-9DB6-ED70ADC31C94}" type="presParOf" srcId="{042B0560-06C3-4B4D-9742-D3AE82B1F509}" destId="{BEDCFE00-C1FF-2046-881C-E046FF920901}" srcOrd="0" destOrd="0" presId="urn:microsoft.com/office/officeart/2005/8/layout/hierarchy2"/>
    <dgm:cxn modelId="{619C12FB-53BF-9E4E-86D6-14AA7CDF3A49}" type="presParOf" srcId="{042B0560-06C3-4B4D-9742-D3AE82B1F509}" destId="{1AA3C3D5-4199-4848-8C08-09FCB01A4E15}" srcOrd="1" destOrd="0" presId="urn:microsoft.com/office/officeart/2005/8/layout/hierarchy2"/>
    <dgm:cxn modelId="{60AAC238-CC7B-BA4F-81F0-9CB7E65747DB}" type="presParOf" srcId="{8CE928CF-6DF1-8943-BB82-57FE500652A4}" destId="{0956DDBB-E6EB-0E44-8672-FACFEE83CF55}" srcOrd="2" destOrd="0" presId="urn:microsoft.com/office/officeart/2005/8/layout/hierarchy2"/>
    <dgm:cxn modelId="{18ECBCBD-6B96-E144-AE1F-761090E36314}" type="presParOf" srcId="{0956DDBB-E6EB-0E44-8672-FACFEE83CF55}" destId="{69FCC63C-A105-804F-9C82-A691C3FA4322}" srcOrd="0" destOrd="0" presId="urn:microsoft.com/office/officeart/2005/8/layout/hierarchy2"/>
    <dgm:cxn modelId="{F2A2712E-0649-0C4B-B7D9-DFDBD61A5454}" type="presParOf" srcId="{8CE928CF-6DF1-8943-BB82-57FE500652A4}" destId="{A56C27E8-176E-F94E-AA1B-37A20F0E6786}" srcOrd="3" destOrd="0" presId="urn:microsoft.com/office/officeart/2005/8/layout/hierarchy2"/>
    <dgm:cxn modelId="{360AB7B2-0E12-AB4A-A12C-993EB4255254}" type="presParOf" srcId="{A56C27E8-176E-F94E-AA1B-37A20F0E6786}" destId="{A3AFC7D3-DE7A-194C-94D5-343D20EC9AE5}" srcOrd="0" destOrd="0" presId="urn:microsoft.com/office/officeart/2005/8/layout/hierarchy2"/>
    <dgm:cxn modelId="{B481FE0A-EC00-3D45-8298-CEC07C79B0A9}" type="presParOf" srcId="{A56C27E8-176E-F94E-AA1B-37A20F0E6786}" destId="{10DA832A-F403-164F-BEA8-59E1D21EEA6B}" srcOrd="1" destOrd="0" presId="urn:microsoft.com/office/officeart/2005/8/layout/hierarchy2"/>
  </dgm:cxnLst>
  <dgm:bg>
    <a:effectLst>
      <a:glow rad="63500">
        <a:schemeClr val="accent1">
          <a:alpha val="75000"/>
        </a:schemeClr>
      </a:glow>
      <a:outerShdw blurRad="50800" dist="38100" dir="8100000" algn="bl">
        <a:srgbClr val="000000">
          <a:alpha val="43000"/>
        </a:srgbClr>
      </a:outerShdw>
    </a:effectLst>
  </dgm:bg>
  <dgm:whole>
    <a:ln>
      <a:noFill/>
    </a:ln>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C610371-53C7-BF45-AEF4-BB0F22DE2DB4}">
      <dsp:nvSpPr>
        <dsp:cNvPr id="0" name=""/>
        <dsp:cNvSpPr/>
      </dsp:nvSpPr>
      <dsp:spPr>
        <a:xfrm>
          <a:off x="0" y="1002125"/>
          <a:ext cx="1590063" cy="795031"/>
        </a:xfrm>
        <a:prstGeom prst="roundRect">
          <a:avLst>
            <a:gd name="adj" fmla="val 10000"/>
          </a:avLst>
        </a:prstGeom>
        <a:gradFill rotWithShape="1">
          <a:gsLst>
            <a:gs pos="0">
              <a:schemeClr val="accent6">
                <a:shade val="47500"/>
                <a:satMod val="137000"/>
              </a:schemeClr>
            </a:gs>
            <a:gs pos="55000">
              <a:schemeClr val="accent6">
                <a:shade val="69000"/>
                <a:satMod val="137000"/>
              </a:schemeClr>
            </a:gs>
            <a:gs pos="100000">
              <a:schemeClr val="accent6">
                <a:shade val="98000"/>
                <a:satMod val="137000"/>
              </a:schemeClr>
            </a:gs>
          </a:gsLst>
          <a:lin ang="16200000" scaled="0"/>
        </a:gradFill>
        <a:ln>
          <a:noFill/>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dsp:spPr>
      <dsp:style>
        <a:lnRef idx="0">
          <a:schemeClr val="accent6"/>
        </a:lnRef>
        <a:fillRef idx="3">
          <a:schemeClr val="accent6"/>
        </a:fillRef>
        <a:effectRef idx="3">
          <a:schemeClr val="accent6"/>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000000"/>
              </a:solidFill>
              <a:latin typeface="Calibri"/>
              <a:cs typeface="Calibri"/>
            </a:rPr>
            <a:t>Subcutaneous</a:t>
          </a:r>
          <a:br>
            <a:rPr lang="en-US" sz="2000" b="1" kern="1200" dirty="0" smtClean="0">
              <a:solidFill>
                <a:srgbClr val="000000"/>
              </a:solidFill>
              <a:latin typeface="Calibri"/>
              <a:cs typeface="Calibri"/>
            </a:rPr>
          </a:br>
          <a:r>
            <a:rPr lang="en-US" sz="2000" b="1" kern="1200" dirty="0" smtClean="0">
              <a:solidFill>
                <a:srgbClr val="000000"/>
              </a:solidFill>
              <a:latin typeface="Calibri"/>
              <a:cs typeface="Calibri"/>
            </a:rPr>
            <a:t>IT</a:t>
          </a:r>
          <a:endParaRPr lang="en-US" sz="2000" b="1" kern="1200" dirty="0">
            <a:solidFill>
              <a:srgbClr val="000000"/>
            </a:solidFill>
            <a:latin typeface="Calibri"/>
            <a:cs typeface="Calibri"/>
          </a:endParaRPr>
        </a:p>
      </dsp:txBody>
      <dsp:txXfrm>
        <a:off x="0" y="1002125"/>
        <a:ext cx="1590063" cy="795031"/>
      </dsp:txXfrm>
    </dsp:sp>
    <dsp:sp modelId="{1BA557F1-063F-944F-B596-56E0A6E3ED03}">
      <dsp:nvSpPr>
        <dsp:cNvPr id="0" name=""/>
        <dsp:cNvSpPr/>
      </dsp:nvSpPr>
      <dsp:spPr>
        <a:xfrm rot="20138236">
          <a:off x="1558956" y="1235635"/>
          <a:ext cx="698643" cy="39814"/>
        </a:xfrm>
        <a:custGeom>
          <a:avLst/>
          <a:gdLst/>
          <a:ahLst/>
          <a:cxnLst/>
          <a:rect l="0" t="0" r="0" b="0"/>
          <a:pathLst>
            <a:path>
              <a:moveTo>
                <a:pt x="0" y="19907"/>
              </a:moveTo>
              <a:lnTo>
                <a:pt x="698643" y="19907"/>
              </a:lnTo>
            </a:path>
          </a:pathLst>
        </a:custGeom>
        <a:noFill/>
        <a:ln w="38100" cap="rnd" cmpd="sng" algn="ctr">
          <a:solidFill>
            <a:srgbClr val="000000"/>
          </a:solidFill>
          <a:prstDash val="solid"/>
          <a:round/>
          <a:headEnd type="none" w="med" len="med"/>
          <a:tailEnd type="none" w="med" len="me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20138236">
        <a:off x="1890812" y="1238076"/>
        <a:ext cx="34932" cy="34932"/>
      </dsp:txXfrm>
    </dsp:sp>
    <dsp:sp modelId="{CE103973-E5A3-7841-BF48-210DCAF04C01}">
      <dsp:nvSpPr>
        <dsp:cNvPr id="0" name=""/>
        <dsp:cNvSpPr/>
      </dsp:nvSpPr>
      <dsp:spPr>
        <a:xfrm>
          <a:off x="2226494" y="713926"/>
          <a:ext cx="1750341" cy="795031"/>
        </a:xfrm>
        <a:prstGeom prst="roundRect">
          <a:avLst>
            <a:gd name="adj" fmla="val 10000"/>
          </a:avLst>
        </a:prstGeom>
        <a:gradFill rotWithShape="1">
          <a:gsLst>
            <a:gs pos="0">
              <a:schemeClr val="accent4">
                <a:shade val="47500"/>
                <a:satMod val="137000"/>
              </a:schemeClr>
            </a:gs>
            <a:gs pos="55000">
              <a:schemeClr val="accent4">
                <a:shade val="69000"/>
                <a:satMod val="137000"/>
              </a:schemeClr>
            </a:gs>
            <a:gs pos="100000">
              <a:schemeClr val="accent4">
                <a:shade val="98000"/>
                <a:satMod val="137000"/>
              </a:schemeClr>
            </a:gs>
          </a:gsLst>
          <a:lin ang="16200000" scaled="0"/>
        </a:gradFill>
        <a:ln>
          <a:noFill/>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dsp:spPr>
      <dsp:style>
        <a:lnRef idx="0">
          <a:schemeClr val="accent4"/>
        </a:lnRef>
        <a:fillRef idx="3">
          <a:schemeClr val="accent4"/>
        </a:fillRef>
        <a:effectRef idx="3">
          <a:schemeClr val="accent4"/>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000000"/>
              </a:solidFill>
              <a:latin typeface="Calibri"/>
              <a:cs typeface="Calibri"/>
            </a:rPr>
            <a:t>Conventional IT </a:t>
          </a:r>
          <a:r>
            <a:rPr lang="en-US" sz="2000" b="0" kern="1200" dirty="0" smtClean="0">
              <a:solidFill>
                <a:srgbClr val="000000"/>
              </a:solidFill>
              <a:latin typeface="Calibri"/>
              <a:cs typeface="Calibri"/>
            </a:rPr>
            <a:t>(7.5 mo)</a:t>
          </a:r>
          <a:endParaRPr lang="en-US" sz="2000" b="0" kern="1200" dirty="0">
            <a:solidFill>
              <a:srgbClr val="000000"/>
            </a:solidFill>
            <a:latin typeface="Calibri"/>
            <a:cs typeface="Calibri"/>
          </a:endParaRPr>
        </a:p>
      </dsp:txBody>
      <dsp:txXfrm>
        <a:off x="2226494" y="713926"/>
        <a:ext cx="1750341" cy="795031"/>
      </dsp:txXfrm>
    </dsp:sp>
    <dsp:sp modelId="{48E6509E-EDC1-D74B-9CC3-8ED3F35B41D4}">
      <dsp:nvSpPr>
        <dsp:cNvPr id="0" name=""/>
        <dsp:cNvSpPr/>
      </dsp:nvSpPr>
      <dsp:spPr>
        <a:xfrm rot="2671836">
          <a:off x="1461896" y="1692778"/>
          <a:ext cx="892765" cy="39814"/>
        </a:xfrm>
        <a:custGeom>
          <a:avLst/>
          <a:gdLst/>
          <a:ahLst/>
          <a:cxnLst/>
          <a:rect l="0" t="0" r="0" b="0"/>
          <a:pathLst>
            <a:path>
              <a:moveTo>
                <a:pt x="0" y="19907"/>
              </a:moveTo>
              <a:lnTo>
                <a:pt x="892765" y="19907"/>
              </a:lnTo>
            </a:path>
          </a:pathLst>
        </a:custGeom>
        <a:noFill/>
        <a:ln w="38100" cap="rnd" cmpd="sng" algn="ctr">
          <a:solidFill>
            <a:srgbClr val="000000"/>
          </a:solidFill>
          <a:prstDash val="solid"/>
          <a:round/>
          <a:headEnd type="none" w="med" len="med"/>
          <a:tailEnd type="none" w="med" len="me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2671836">
        <a:off x="1885959" y="1690366"/>
        <a:ext cx="44638" cy="44638"/>
      </dsp:txXfrm>
    </dsp:sp>
    <dsp:sp modelId="{E5371C80-847F-2C4F-A998-8942C39A6FDB}">
      <dsp:nvSpPr>
        <dsp:cNvPr id="0" name=""/>
        <dsp:cNvSpPr/>
      </dsp:nvSpPr>
      <dsp:spPr>
        <a:xfrm>
          <a:off x="2226494" y="1628213"/>
          <a:ext cx="1836316" cy="795031"/>
        </a:xfrm>
        <a:prstGeom prst="roundRect">
          <a:avLst>
            <a:gd name="adj" fmla="val 10000"/>
          </a:avLst>
        </a:prstGeom>
        <a:gradFill rotWithShape="1">
          <a:gsLst>
            <a:gs pos="0">
              <a:schemeClr val="accent4">
                <a:shade val="47500"/>
                <a:satMod val="137000"/>
              </a:schemeClr>
            </a:gs>
            <a:gs pos="55000">
              <a:schemeClr val="accent4">
                <a:shade val="69000"/>
                <a:satMod val="137000"/>
              </a:schemeClr>
            </a:gs>
            <a:gs pos="100000">
              <a:schemeClr val="accent4">
                <a:shade val="98000"/>
                <a:satMod val="137000"/>
              </a:schemeClr>
            </a:gs>
          </a:gsLst>
          <a:lin ang="16200000" scaled="0"/>
        </a:gradFill>
        <a:ln>
          <a:noFill/>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dsp:spPr>
      <dsp:style>
        <a:lnRef idx="0">
          <a:schemeClr val="accent4"/>
        </a:lnRef>
        <a:fillRef idx="3">
          <a:schemeClr val="accent4"/>
        </a:fillRef>
        <a:effectRef idx="3">
          <a:schemeClr val="accent4"/>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000000"/>
              </a:solidFill>
              <a:latin typeface="Calibri"/>
              <a:cs typeface="Calibri"/>
            </a:rPr>
            <a:t>Accelerated IT</a:t>
          </a:r>
          <a:endParaRPr lang="en-US" sz="2000" b="1" kern="1200" dirty="0">
            <a:solidFill>
              <a:srgbClr val="000000"/>
            </a:solidFill>
            <a:latin typeface="Calibri"/>
            <a:cs typeface="Calibri"/>
          </a:endParaRPr>
        </a:p>
      </dsp:txBody>
      <dsp:txXfrm>
        <a:off x="2226494" y="1628213"/>
        <a:ext cx="1836316" cy="795031"/>
      </dsp:txXfrm>
    </dsp:sp>
    <dsp:sp modelId="{B3FD6954-0FCF-964A-A9D6-99FAC6162150}">
      <dsp:nvSpPr>
        <dsp:cNvPr id="0" name=""/>
        <dsp:cNvSpPr/>
      </dsp:nvSpPr>
      <dsp:spPr>
        <a:xfrm rot="19457599">
          <a:off x="3989189" y="1777250"/>
          <a:ext cx="783267" cy="39814"/>
        </a:xfrm>
        <a:custGeom>
          <a:avLst/>
          <a:gdLst/>
          <a:ahLst/>
          <a:cxnLst/>
          <a:rect l="0" t="0" r="0" b="0"/>
          <a:pathLst>
            <a:path>
              <a:moveTo>
                <a:pt x="0" y="19907"/>
              </a:moveTo>
              <a:lnTo>
                <a:pt x="783267" y="19907"/>
              </a:lnTo>
            </a:path>
          </a:pathLst>
        </a:custGeom>
        <a:noFill/>
        <a:ln w="38100" cap="rnd" cmpd="sng" algn="ctr">
          <a:solidFill>
            <a:srgbClr val="000000"/>
          </a:solidFill>
          <a:prstDash val="solid"/>
          <a:round/>
          <a:headEnd type="none" w="med" len="med"/>
          <a:tailEnd type="none" w="med" len="me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9457599">
        <a:off x="4361241" y="1777575"/>
        <a:ext cx="39163" cy="39163"/>
      </dsp:txXfrm>
    </dsp:sp>
    <dsp:sp modelId="{45B6F0BC-DA6A-DE4D-ABE1-7D2BD3CF112B}">
      <dsp:nvSpPr>
        <dsp:cNvPr id="0" name=""/>
        <dsp:cNvSpPr/>
      </dsp:nvSpPr>
      <dsp:spPr>
        <a:xfrm>
          <a:off x="4698835" y="1171070"/>
          <a:ext cx="1590063" cy="795031"/>
        </a:xfrm>
        <a:prstGeom prst="roundRect">
          <a:avLst>
            <a:gd name="adj" fmla="val 10000"/>
          </a:avLst>
        </a:prstGeom>
        <a:gradFill rotWithShape="1">
          <a:gsLst>
            <a:gs pos="0">
              <a:schemeClr val="accent2">
                <a:shade val="47500"/>
                <a:satMod val="137000"/>
              </a:schemeClr>
            </a:gs>
            <a:gs pos="55000">
              <a:schemeClr val="accent2">
                <a:shade val="69000"/>
                <a:satMod val="137000"/>
              </a:schemeClr>
            </a:gs>
            <a:gs pos="100000">
              <a:schemeClr val="accent2">
                <a:shade val="98000"/>
                <a:satMod val="137000"/>
              </a:schemeClr>
            </a:gs>
          </a:gsLst>
          <a:lin ang="16200000" scaled="0"/>
        </a:gradFill>
        <a:ln>
          <a:noFill/>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dsp:spPr>
      <dsp:style>
        <a:lnRef idx="0">
          <a:schemeClr val="accent2"/>
        </a:lnRef>
        <a:fillRef idx="3">
          <a:schemeClr val="accent2"/>
        </a:fillRef>
        <a:effectRef idx="3">
          <a:schemeClr val="accent2"/>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000000"/>
              </a:solidFill>
              <a:latin typeface="Calibri"/>
              <a:cs typeface="Calibri"/>
            </a:rPr>
            <a:t>Cluster IT</a:t>
          </a:r>
          <a:br>
            <a:rPr lang="en-US" sz="2000" b="1" kern="1200" dirty="0" smtClean="0">
              <a:solidFill>
                <a:srgbClr val="000000"/>
              </a:solidFill>
              <a:latin typeface="Calibri"/>
              <a:cs typeface="Calibri"/>
            </a:rPr>
          </a:br>
          <a:r>
            <a:rPr lang="en-US" sz="2000" b="0" kern="1200" dirty="0" smtClean="0">
              <a:solidFill>
                <a:srgbClr val="000000"/>
              </a:solidFill>
              <a:latin typeface="Calibri"/>
              <a:cs typeface="Calibri"/>
            </a:rPr>
            <a:t>(5 weeks)</a:t>
          </a:r>
        </a:p>
      </dsp:txBody>
      <dsp:txXfrm>
        <a:off x="4698835" y="1171070"/>
        <a:ext cx="1590063" cy="795031"/>
      </dsp:txXfrm>
    </dsp:sp>
    <dsp:sp modelId="{B2E2AA20-6A70-2744-8081-C9CDFC9F21AD}">
      <dsp:nvSpPr>
        <dsp:cNvPr id="0" name=""/>
        <dsp:cNvSpPr/>
      </dsp:nvSpPr>
      <dsp:spPr>
        <a:xfrm rot="19457599">
          <a:off x="6215277" y="1320107"/>
          <a:ext cx="783267" cy="39814"/>
        </a:xfrm>
        <a:custGeom>
          <a:avLst/>
          <a:gdLst/>
          <a:ahLst/>
          <a:cxnLst/>
          <a:rect l="0" t="0" r="0" b="0"/>
          <a:pathLst>
            <a:path>
              <a:moveTo>
                <a:pt x="0" y="19907"/>
              </a:moveTo>
              <a:lnTo>
                <a:pt x="783267" y="19907"/>
              </a:lnTo>
            </a:path>
          </a:pathLst>
        </a:custGeom>
        <a:noFill/>
        <a:ln w="38100" cap="rnd" cmpd="sng" algn="ctr">
          <a:solidFill>
            <a:srgbClr val="000000"/>
          </a:solidFill>
          <a:prstDash val="solid"/>
          <a:round/>
          <a:headEnd type="none" w="med" len="med"/>
          <a:tailEnd type="none" w="med" len="me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9457599">
        <a:off x="6587329" y="1320432"/>
        <a:ext cx="39163" cy="39163"/>
      </dsp:txXfrm>
    </dsp:sp>
    <dsp:sp modelId="{5BE79D81-2B25-414D-9448-BC61DA68F4C2}">
      <dsp:nvSpPr>
        <dsp:cNvPr id="0" name=""/>
        <dsp:cNvSpPr/>
      </dsp:nvSpPr>
      <dsp:spPr>
        <a:xfrm>
          <a:off x="6924924" y="713926"/>
          <a:ext cx="1590063" cy="795031"/>
        </a:xfrm>
        <a:prstGeom prst="roundRect">
          <a:avLst>
            <a:gd name="adj" fmla="val 10000"/>
          </a:avLst>
        </a:prstGeom>
        <a:gradFill rotWithShape="1">
          <a:gsLst>
            <a:gs pos="0">
              <a:schemeClr val="accent5">
                <a:shade val="47500"/>
                <a:satMod val="137000"/>
              </a:schemeClr>
            </a:gs>
            <a:gs pos="55000">
              <a:schemeClr val="accent5">
                <a:shade val="69000"/>
                <a:satMod val="137000"/>
              </a:schemeClr>
            </a:gs>
            <a:gs pos="100000">
              <a:schemeClr val="accent5">
                <a:shade val="98000"/>
                <a:satMod val="137000"/>
              </a:schemeClr>
            </a:gs>
          </a:gsLst>
          <a:lin ang="16200000" scaled="0"/>
        </a:gradFill>
        <a:ln>
          <a:noFill/>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dsp:spPr>
      <dsp:style>
        <a:lnRef idx="0">
          <a:schemeClr val="accent5"/>
        </a:lnRef>
        <a:fillRef idx="3">
          <a:schemeClr val="accent5"/>
        </a:fillRef>
        <a:effectRef idx="3">
          <a:schemeClr val="accent5"/>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smtClean="0">
              <a:solidFill>
                <a:srgbClr val="000000"/>
              </a:solidFill>
              <a:latin typeface="Calibri"/>
              <a:cs typeface="Calibri"/>
            </a:rPr>
            <a:t>Venom</a:t>
          </a:r>
          <a:endParaRPr lang="en-US" sz="2000" b="1" kern="1200" dirty="0">
            <a:solidFill>
              <a:srgbClr val="000000"/>
            </a:solidFill>
            <a:latin typeface="Calibri"/>
            <a:cs typeface="Calibri"/>
          </a:endParaRPr>
        </a:p>
      </dsp:txBody>
      <dsp:txXfrm>
        <a:off x="6924924" y="713926"/>
        <a:ext cx="1590063" cy="795031"/>
      </dsp:txXfrm>
    </dsp:sp>
    <dsp:sp modelId="{D0D3F512-6929-5E41-AAA7-A52F5D9A7810}">
      <dsp:nvSpPr>
        <dsp:cNvPr id="0" name=""/>
        <dsp:cNvSpPr/>
      </dsp:nvSpPr>
      <dsp:spPr>
        <a:xfrm rot="2671836">
          <a:off x="6160731" y="1861722"/>
          <a:ext cx="892765" cy="39814"/>
        </a:xfrm>
        <a:custGeom>
          <a:avLst/>
          <a:gdLst/>
          <a:ahLst/>
          <a:cxnLst/>
          <a:rect l="0" t="0" r="0" b="0"/>
          <a:pathLst>
            <a:path>
              <a:moveTo>
                <a:pt x="0" y="19907"/>
              </a:moveTo>
              <a:lnTo>
                <a:pt x="892765" y="19907"/>
              </a:lnTo>
            </a:path>
          </a:pathLst>
        </a:custGeom>
        <a:noFill/>
        <a:ln w="38100" cap="rnd" cmpd="sng" algn="ctr">
          <a:solidFill>
            <a:srgbClr val="000000"/>
          </a:solidFill>
          <a:prstDash val="solid"/>
          <a:round/>
          <a:headEnd type="none" w="med" len="med"/>
          <a:tailEnd type="none" w="med" len="me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2671836">
        <a:off x="6584795" y="1859310"/>
        <a:ext cx="44638" cy="44638"/>
      </dsp:txXfrm>
    </dsp:sp>
    <dsp:sp modelId="{BEDCFE00-C1FF-2046-881C-E046FF920901}">
      <dsp:nvSpPr>
        <dsp:cNvPr id="0" name=""/>
        <dsp:cNvSpPr/>
      </dsp:nvSpPr>
      <dsp:spPr>
        <a:xfrm>
          <a:off x="6925329" y="1797157"/>
          <a:ext cx="1590063" cy="795031"/>
        </a:xfrm>
        <a:prstGeom prst="roundRect">
          <a:avLst>
            <a:gd name="adj" fmla="val 10000"/>
          </a:avLst>
        </a:prstGeom>
        <a:gradFill rotWithShape="1">
          <a:gsLst>
            <a:gs pos="0">
              <a:schemeClr val="accent5">
                <a:shade val="47500"/>
                <a:satMod val="137000"/>
              </a:schemeClr>
            </a:gs>
            <a:gs pos="55000">
              <a:schemeClr val="accent5">
                <a:shade val="69000"/>
                <a:satMod val="137000"/>
              </a:schemeClr>
            </a:gs>
            <a:gs pos="100000">
              <a:schemeClr val="accent5">
                <a:shade val="98000"/>
                <a:satMod val="137000"/>
              </a:schemeClr>
            </a:gs>
          </a:gsLst>
          <a:lin ang="16200000" scaled="0"/>
        </a:gradFill>
        <a:ln>
          <a:noFill/>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dsp:spPr>
      <dsp:style>
        <a:lnRef idx="0">
          <a:schemeClr val="accent5"/>
        </a:lnRef>
        <a:fillRef idx="3">
          <a:schemeClr val="accent5"/>
        </a:fillRef>
        <a:effectRef idx="3">
          <a:schemeClr val="accent5"/>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000000"/>
              </a:solidFill>
              <a:latin typeface="Calibri"/>
              <a:cs typeface="Calibri"/>
            </a:rPr>
            <a:t>Aeroallergen</a:t>
          </a:r>
          <a:endParaRPr lang="en-US" sz="2000" b="1" kern="1200" dirty="0">
            <a:solidFill>
              <a:srgbClr val="000000"/>
            </a:solidFill>
            <a:latin typeface="Calibri"/>
            <a:cs typeface="Calibri"/>
          </a:endParaRPr>
        </a:p>
      </dsp:txBody>
      <dsp:txXfrm>
        <a:off x="6925329" y="1797157"/>
        <a:ext cx="1590063" cy="795031"/>
      </dsp:txXfrm>
    </dsp:sp>
    <dsp:sp modelId="{0956DDBB-E6EB-0E44-8672-FACFEE83CF55}">
      <dsp:nvSpPr>
        <dsp:cNvPr id="0" name=""/>
        <dsp:cNvSpPr/>
      </dsp:nvSpPr>
      <dsp:spPr>
        <a:xfrm rot="2142401">
          <a:off x="3989189" y="2234393"/>
          <a:ext cx="783267" cy="39814"/>
        </a:xfrm>
        <a:custGeom>
          <a:avLst/>
          <a:gdLst/>
          <a:ahLst/>
          <a:cxnLst/>
          <a:rect l="0" t="0" r="0" b="0"/>
          <a:pathLst>
            <a:path>
              <a:moveTo>
                <a:pt x="0" y="19907"/>
              </a:moveTo>
              <a:lnTo>
                <a:pt x="783267" y="19907"/>
              </a:lnTo>
            </a:path>
          </a:pathLst>
        </a:custGeom>
        <a:noFill/>
        <a:ln w="38100" cap="rnd" cmpd="sng" algn="ctr">
          <a:solidFill>
            <a:srgbClr val="000000"/>
          </a:solidFill>
          <a:prstDash val="solid"/>
          <a:round/>
          <a:headEnd type="none" w="med" len="med"/>
          <a:tailEnd type="none" w="med" len="me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2142401">
        <a:off x="4361241" y="2234718"/>
        <a:ext cx="39163" cy="39163"/>
      </dsp:txXfrm>
    </dsp:sp>
    <dsp:sp modelId="{A3AFC7D3-DE7A-194C-94D5-343D20EC9AE5}">
      <dsp:nvSpPr>
        <dsp:cNvPr id="0" name=""/>
        <dsp:cNvSpPr/>
      </dsp:nvSpPr>
      <dsp:spPr>
        <a:xfrm>
          <a:off x="4698835" y="2085356"/>
          <a:ext cx="1590063" cy="795031"/>
        </a:xfrm>
        <a:prstGeom prst="roundRect">
          <a:avLst>
            <a:gd name="adj" fmla="val 10000"/>
          </a:avLst>
        </a:prstGeom>
        <a:gradFill rotWithShape="1">
          <a:gsLst>
            <a:gs pos="0">
              <a:schemeClr val="accent2">
                <a:shade val="47500"/>
                <a:satMod val="137000"/>
              </a:schemeClr>
            </a:gs>
            <a:gs pos="55000">
              <a:schemeClr val="accent2">
                <a:shade val="69000"/>
                <a:satMod val="137000"/>
              </a:schemeClr>
            </a:gs>
            <a:gs pos="100000">
              <a:schemeClr val="accent2">
                <a:shade val="98000"/>
                <a:satMod val="137000"/>
              </a:schemeClr>
            </a:gs>
          </a:gsLst>
          <a:lin ang="16200000" scaled="0"/>
        </a:gradFill>
        <a:ln>
          <a:noFill/>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dsp:spPr>
      <dsp:style>
        <a:lnRef idx="0">
          <a:schemeClr val="accent2"/>
        </a:lnRef>
        <a:fillRef idx="3">
          <a:schemeClr val="accent2"/>
        </a:fillRef>
        <a:effectRef idx="3">
          <a:schemeClr val="accent2"/>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000000"/>
              </a:solidFill>
              <a:latin typeface="Calibri"/>
              <a:cs typeface="Calibri"/>
            </a:rPr>
            <a:t>Rush IT</a:t>
          </a:r>
          <a:br>
            <a:rPr lang="en-US" sz="2000" b="1" kern="1200" dirty="0" smtClean="0">
              <a:solidFill>
                <a:srgbClr val="000000"/>
              </a:solidFill>
              <a:latin typeface="Calibri"/>
              <a:cs typeface="Calibri"/>
            </a:rPr>
          </a:br>
          <a:r>
            <a:rPr lang="en-US" sz="2000" b="0" kern="1200" dirty="0" smtClean="0">
              <a:solidFill>
                <a:srgbClr val="000000"/>
              </a:solidFill>
              <a:latin typeface="Calibri"/>
              <a:cs typeface="Calibri"/>
            </a:rPr>
            <a:t>(3 days)</a:t>
          </a:r>
          <a:endParaRPr lang="en-US" sz="2000" b="0" kern="1200" dirty="0">
            <a:solidFill>
              <a:srgbClr val="000000"/>
            </a:solidFill>
            <a:latin typeface="Calibri"/>
            <a:cs typeface="Calibri"/>
          </a:endParaRPr>
        </a:p>
      </dsp:txBody>
      <dsp:txXfrm>
        <a:off x="4698835" y="2085356"/>
        <a:ext cx="1590063" cy="79503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D46A5F-8D17-C44B-AE5F-F2ADD3634570}" type="datetimeFigureOut">
              <a:rPr lang="en-US" smtClean="0"/>
              <a:pPr/>
              <a:t>3/11/10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6FFD91-18E3-7048-9EA8-E3341CA3AAC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36FFD91-18E3-7048-9EA8-E3341CA3AACD}" type="slidenum">
              <a:rPr lang="en-US" smtClean="0"/>
              <a:pPr/>
              <a:t>17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36FFD91-18E3-7048-9EA8-E3341CA3AACD}" type="slidenum">
              <a:rPr lang="en-US" smtClean="0"/>
              <a:pPr/>
              <a:t>18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36FFD91-18E3-7048-9EA8-E3341CA3AACD}" type="slidenum">
              <a:rPr lang="en-US" smtClean="0"/>
              <a:pPr/>
              <a:t>19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36FFD91-18E3-7048-9EA8-E3341CA3AACD}" type="slidenum">
              <a:rPr lang="en-US" smtClean="0"/>
              <a:pPr/>
              <a:t>20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FD688D53-84AD-0A40-8A1C-73E1D73E8F30}" type="datetimeFigureOut">
              <a:rPr lang="en-US" smtClean="0"/>
              <a:pPr/>
              <a:t>3/11/10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48F39E-9C37-485F-AC97-16BB4BDF9F49}" type="slidenum">
              <a:rPr kumimoji="0" lang="en-US" smtClean="0"/>
              <a:pPr/>
              <a:t>‹#›</a:t>
            </a:fld>
            <a:endParaRPr kumimoji="0"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88D53-84AD-0A40-8A1C-73E1D73E8F30}" type="datetimeFigureOut">
              <a:rPr lang="en-US" smtClean="0"/>
              <a:pPr/>
              <a:t>3/11/10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B59684-C693-FC46-B86D-56049839D61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88D53-84AD-0A40-8A1C-73E1D73E8F30}" type="datetimeFigureOut">
              <a:rPr lang="en-US" smtClean="0"/>
              <a:pPr/>
              <a:t>3/11/10</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4DB59684-C693-FC46-B86D-56049839D61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88D53-84AD-0A40-8A1C-73E1D73E8F30}" type="datetimeFigureOut">
              <a:rPr lang="en-US" smtClean="0"/>
              <a:pPr/>
              <a:t>3/11/10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B59684-C693-FC46-B86D-56049839D61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D688D53-84AD-0A40-8A1C-73E1D73E8F30}" type="datetimeFigureOut">
              <a:rPr lang="en-US" smtClean="0"/>
              <a:pPr/>
              <a:t>3/11/10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B59684-C693-FC46-B86D-56049839D61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D688D53-84AD-0A40-8A1C-73E1D73E8F30}" type="datetimeFigureOut">
              <a:rPr lang="en-US" smtClean="0"/>
              <a:pPr/>
              <a:t>3/11/10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B59684-C693-FC46-B86D-56049839D61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D688D53-84AD-0A40-8A1C-73E1D73E8F30}" type="datetimeFigureOut">
              <a:rPr lang="en-US" smtClean="0"/>
              <a:pPr/>
              <a:t>3/11/10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B59684-C693-FC46-B86D-56049839D61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D688D53-84AD-0A40-8A1C-73E1D73E8F30}" type="datetimeFigureOut">
              <a:rPr lang="en-US" smtClean="0"/>
              <a:pPr/>
              <a:t>3/11/10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B59684-C693-FC46-B86D-56049839D61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688D53-84AD-0A40-8A1C-73E1D73E8F30}" type="datetimeFigureOut">
              <a:rPr lang="en-US" smtClean="0"/>
              <a:pPr/>
              <a:t>3/11/10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B59684-C693-FC46-B86D-56049839D61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D688D53-84AD-0A40-8A1C-73E1D73E8F30}" type="datetimeFigureOut">
              <a:rPr lang="en-US" smtClean="0"/>
              <a:pPr/>
              <a:t>3/11/10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B59684-C693-FC46-B86D-56049839D61D}"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FD688D53-84AD-0A40-8A1C-73E1D73E8F30}" type="datetimeFigureOut">
              <a:rPr lang="en-US" smtClean="0"/>
              <a:pPr/>
              <a:t>3/11/10</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4DB59684-C693-FC46-B86D-56049839D61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lstStyle>
          <a:p>
            <a:fld id="{FD688D53-84AD-0A40-8A1C-73E1D73E8F30}" type="datetimeFigureOut">
              <a:rPr lang="en-US" smtClean="0"/>
              <a:pPr/>
              <a:t>3/11/10</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lstStyle>
          <a:p>
            <a:fld id="{4DB59684-C693-FC46-B86D-56049839D61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 Id="rId3"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 Id="rId3" Type="http://schemas.openxmlformats.org/officeDocument/2006/relationships/image" Target="../media/image2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 Id="rId3"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303511" y="4155840"/>
            <a:ext cx="8077200" cy="829001"/>
          </a:xfrm>
        </p:spPr>
        <p:txBody>
          <a:bodyPr/>
          <a:lstStyle/>
          <a:p>
            <a:r>
              <a:rPr lang="en-US" dirty="0" smtClean="0">
                <a:latin typeface="Calibri"/>
                <a:cs typeface="Calibri"/>
              </a:rPr>
              <a:t>CLUSTER IMMUNOTHERAPY</a:t>
            </a:r>
            <a:endParaRPr lang="en-US" dirty="0">
              <a:latin typeface="Calibri"/>
              <a:cs typeface="Calibri"/>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Why accelerate IT?</a:t>
            </a:r>
            <a:endParaRPr lang="en-US" dirty="0">
              <a:latin typeface="Calibri"/>
              <a:cs typeface="Calibri"/>
            </a:endParaRPr>
          </a:p>
        </p:txBody>
      </p:sp>
      <p:sp>
        <p:nvSpPr>
          <p:cNvPr id="14" name="Content Placeholder 13"/>
          <p:cNvSpPr>
            <a:spLocks noGrp="1"/>
          </p:cNvSpPr>
          <p:nvPr>
            <p:ph idx="1"/>
          </p:nvPr>
        </p:nvSpPr>
        <p:spPr>
          <a:xfrm>
            <a:off x="587486" y="1408176"/>
            <a:ext cx="8099314" cy="2253579"/>
          </a:xfrm>
        </p:spPr>
        <p:txBody>
          <a:bodyPr>
            <a:noAutofit/>
          </a:bodyPr>
          <a:lstStyle/>
          <a:p>
            <a:pPr>
              <a:buNone/>
            </a:pPr>
            <a:endParaRPr lang="en-US" sz="2000" dirty="0" smtClean="0">
              <a:latin typeface="Calibri"/>
              <a:cs typeface="Calibri"/>
            </a:endParaRPr>
          </a:p>
          <a:p>
            <a:r>
              <a:rPr lang="en-US" sz="2600" b="1" dirty="0" smtClean="0">
                <a:latin typeface="Calibri"/>
                <a:cs typeface="Calibri"/>
              </a:rPr>
              <a:t>Fewer total injections also result in:</a:t>
            </a:r>
          </a:p>
          <a:p>
            <a:pPr lvl="1"/>
            <a:r>
              <a:rPr lang="en-US" sz="2400" dirty="0" smtClean="0">
                <a:latin typeface="Calibri"/>
                <a:cs typeface="Calibri"/>
              </a:rPr>
              <a:t>Less opportunity for administration errors</a:t>
            </a:r>
          </a:p>
          <a:p>
            <a:pPr lvl="1"/>
            <a:r>
              <a:rPr lang="en-US" sz="2400" dirty="0" smtClean="0">
                <a:latin typeface="Calibri"/>
                <a:cs typeface="Calibri"/>
              </a:rPr>
              <a:t>Less expensive build-up phase of IT (less allergen and associated supplies needed, fewer insurance </a:t>
            </a:r>
            <a:r>
              <a:rPr lang="en-US" sz="2400" dirty="0" err="1" smtClean="0">
                <a:latin typeface="Calibri"/>
                <a:cs typeface="Calibri"/>
              </a:rPr>
              <a:t>copays</a:t>
            </a:r>
            <a:r>
              <a:rPr lang="en-US" sz="2400" dirty="0" smtClean="0">
                <a:latin typeface="Calibri"/>
                <a:cs typeface="Calibri"/>
              </a:rPr>
              <a:t>)</a:t>
            </a:r>
            <a:br>
              <a:rPr lang="en-US" sz="2400" dirty="0" smtClean="0">
                <a:latin typeface="Calibri"/>
                <a:cs typeface="Calibri"/>
              </a:rPr>
            </a:br>
            <a:endParaRPr lang="en-US" sz="2400" dirty="0" smtClean="0">
              <a:latin typeface="Calibri"/>
              <a:cs typeface="Calibri"/>
            </a:endParaRPr>
          </a:p>
          <a:p>
            <a:pPr lvl="1"/>
            <a:endParaRPr lang="en-US" sz="1800" dirty="0">
              <a:latin typeface="Calibri"/>
              <a:cs typeface="Calibri"/>
            </a:endParaRPr>
          </a:p>
        </p:txBody>
      </p:sp>
      <p:cxnSp>
        <p:nvCxnSpPr>
          <p:cNvPr id="5" name="Straight Connector 4"/>
          <p:cNvCxnSpPr/>
          <p:nvPr/>
        </p:nvCxnSpPr>
        <p:spPr>
          <a:xfrm>
            <a:off x="587486" y="3801993"/>
            <a:ext cx="7912762" cy="1588"/>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p:cNvPicPr>
            <a:picLocks noChangeAspect="1"/>
          </p:cNvPicPr>
          <p:nvPr/>
        </p:nvPicPr>
        <p:blipFill>
          <a:blip r:embed="rId2">
            <a:lum contrast="15000"/>
          </a:blip>
          <a:stretch>
            <a:fillRect/>
          </a:stretch>
        </p:blipFill>
        <p:spPr>
          <a:xfrm>
            <a:off x="246240" y="4048233"/>
            <a:ext cx="2488924" cy="2488924"/>
          </a:xfrm>
          <a:prstGeom prst="rect">
            <a:avLst/>
          </a:prstGeom>
        </p:spPr>
      </p:pic>
      <p:graphicFrame>
        <p:nvGraphicFramePr>
          <p:cNvPr id="10" name="Table 9"/>
          <p:cNvGraphicFramePr>
            <a:graphicFrameLocks noGrp="1"/>
          </p:cNvGraphicFramePr>
          <p:nvPr/>
        </p:nvGraphicFramePr>
        <p:xfrm>
          <a:off x="3082560" y="4129513"/>
          <a:ext cx="5426328" cy="2377440"/>
        </p:xfrm>
        <a:graphic>
          <a:graphicData uri="http://schemas.openxmlformats.org/drawingml/2006/table">
            <a:tbl>
              <a:tblPr firstRow="1" bandRow="1">
                <a:tableStyleId>{3C2FFA5D-87B4-456A-9821-1D502468CF0F}</a:tableStyleId>
              </a:tblPr>
              <a:tblGrid>
                <a:gridCol w="1945722"/>
                <a:gridCol w="1511941"/>
                <a:gridCol w="1968665"/>
              </a:tblGrid>
              <a:tr h="423617">
                <a:tc gridSpan="3">
                  <a:txBody>
                    <a:bodyPr/>
                    <a:lstStyle/>
                    <a:p>
                      <a:r>
                        <a:rPr lang="en-US" sz="2400" dirty="0" smtClean="0">
                          <a:solidFill>
                            <a:schemeClr val="tx1"/>
                          </a:solidFill>
                          <a:latin typeface="Calibri"/>
                          <a:cs typeface="Calibri"/>
                        </a:rPr>
                        <a:t>Compared</a:t>
                      </a:r>
                      <a:r>
                        <a:rPr lang="en-US" sz="2400" baseline="0" dirty="0" smtClean="0">
                          <a:solidFill>
                            <a:schemeClr val="tx1"/>
                          </a:solidFill>
                          <a:latin typeface="Calibri"/>
                          <a:cs typeface="Calibri"/>
                        </a:rPr>
                        <a:t> to Cluster…</a:t>
                      </a:r>
                      <a:endParaRPr lang="en-US" sz="2400" dirty="0">
                        <a:solidFill>
                          <a:schemeClr val="tx1"/>
                        </a:solidFill>
                        <a:latin typeface="Calibri"/>
                        <a:cs typeface="Calibri"/>
                      </a:endParaRPr>
                    </a:p>
                  </a:txBody>
                  <a:tcPr>
                    <a:lnB w="12700" cap="flat" cmpd="sng" algn="ctr">
                      <a:solidFill>
                        <a:srgbClr val="F0AD00"/>
                      </a:solidFill>
                      <a:prstDash val="solid"/>
                      <a:round/>
                      <a:headEnd type="none" w="med" len="med"/>
                      <a:tailEnd type="none" w="med" len="med"/>
                    </a:lnB>
                  </a:tcPr>
                </a:tc>
                <a:tc hMerge="1">
                  <a:txBody>
                    <a:bodyPr/>
                    <a:lstStyle/>
                    <a:p>
                      <a:endParaRPr lang="en-US" dirty="0"/>
                    </a:p>
                  </a:txBody>
                  <a:tcPr/>
                </a:tc>
                <a:tc hMerge="1">
                  <a:txBody>
                    <a:bodyPr/>
                    <a:lstStyle/>
                    <a:p>
                      <a:endParaRPr lang="en-US" dirty="0"/>
                    </a:p>
                  </a:txBody>
                  <a:tcPr/>
                </a:tc>
              </a:tr>
              <a:tr h="736030">
                <a:tc>
                  <a:txBody>
                    <a:bodyPr/>
                    <a:lstStyle/>
                    <a:p>
                      <a:pPr algn="r"/>
                      <a:r>
                        <a:rPr lang="en-US" sz="2400" dirty="0" smtClean="0">
                          <a:latin typeface="Calibri"/>
                          <a:cs typeface="Calibri"/>
                        </a:rPr>
                        <a:t>Conventional</a:t>
                      </a:r>
                      <a:endParaRPr lang="en-US" sz="2400" dirty="0">
                        <a:latin typeface="Calibri"/>
                        <a:cs typeface="Calibri"/>
                      </a:endParaRPr>
                    </a:p>
                  </a:txBody>
                  <a:tcPr anchor="ctr">
                    <a:lnT w="12700" cap="flat" cmpd="sng" algn="ctr">
                      <a:solidFill>
                        <a:srgbClr val="F0AD00"/>
                      </a:solidFill>
                      <a:prstDash val="solid"/>
                      <a:round/>
                      <a:headEnd type="none" w="med" len="med"/>
                      <a:tailEnd type="none" w="med" len="med"/>
                    </a:lnT>
                  </a:tcPr>
                </a:tc>
                <a:tc>
                  <a:txBody>
                    <a:bodyPr/>
                    <a:lstStyle/>
                    <a:p>
                      <a:pPr algn="ctr"/>
                      <a:r>
                        <a:rPr lang="en-US" sz="3300" b="1" dirty="0" smtClean="0">
                          <a:latin typeface="Calibri"/>
                          <a:cs typeface="Calibri"/>
                        </a:rPr>
                        <a:t>+</a:t>
                      </a:r>
                      <a:r>
                        <a:rPr lang="en-US" sz="2400" b="1" dirty="0" smtClean="0">
                          <a:latin typeface="Calibri"/>
                          <a:cs typeface="Calibri"/>
                        </a:rPr>
                        <a:t> 20.5</a:t>
                      </a:r>
                      <a:r>
                        <a:rPr lang="en-US" sz="2400" b="1" baseline="0" dirty="0" smtClean="0">
                          <a:latin typeface="Calibri"/>
                          <a:cs typeface="Calibri"/>
                        </a:rPr>
                        <a:t> hours</a:t>
                      </a:r>
                      <a:endParaRPr lang="en-US" sz="2400" b="1" dirty="0">
                        <a:latin typeface="Calibri"/>
                        <a:cs typeface="Calibri"/>
                      </a:endParaRPr>
                    </a:p>
                  </a:txBody>
                  <a:tcPr anchor="ctr">
                    <a:lnT w="12700" cap="flat" cmpd="sng" algn="ctr">
                      <a:solidFill>
                        <a:srgbClr val="F0AD00"/>
                      </a:solidFill>
                      <a:prstDash val="solid"/>
                      <a:round/>
                      <a:headEnd type="none" w="med" len="med"/>
                      <a:tailEnd type="none" w="med" len="med"/>
                    </a:lnT>
                  </a:tcPr>
                </a:tc>
                <a:tc>
                  <a:txBody>
                    <a:bodyPr/>
                    <a:lstStyle/>
                    <a:p>
                      <a:pPr algn="ctr"/>
                      <a:r>
                        <a:rPr lang="en-US" sz="3300" b="1" dirty="0" smtClean="0">
                          <a:latin typeface="Calibri"/>
                          <a:cs typeface="Calibri"/>
                        </a:rPr>
                        <a:t>+</a:t>
                      </a:r>
                      <a:r>
                        <a:rPr lang="en-US" sz="2400" b="1" dirty="0" smtClean="0">
                          <a:latin typeface="Calibri"/>
                          <a:cs typeface="Calibri"/>
                        </a:rPr>
                        <a:t> $360.92</a:t>
                      </a:r>
                      <a:endParaRPr lang="en-US" sz="2400" b="1" dirty="0">
                        <a:latin typeface="Calibri"/>
                        <a:cs typeface="Calibri"/>
                      </a:endParaRPr>
                    </a:p>
                  </a:txBody>
                  <a:tcPr anchor="ctr">
                    <a:lnT w="12700" cap="flat" cmpd="sng" algn="ctr">
                      <a:solidFill>
                        <a:srgbClr val="F0AD00"/>
                      </a:solidFill>
                      <a:prstDash val="solid"/>
                      <a:round/>
                      <a:headEnd type="none" w="med" len="med"/>
                      <a:tailEnd type="none" w="med" len="med"/>
                    </a:lnT>
                  </a:tcPr>
                </a:tc>
              </a:tr>
              <a:tr h="736030">
                <a:tc>
                  <a:txBody>
                    <a:bodyPr/>
                    <a:lstStyle/>
                    <a:p>
                      <a:pPr algn="r"/>
                      <a:r>
                        <a:rPr lang="en-US" sz="2400" dirty="0" smtClean="0">
                          <a:latin typeface="Calibri"/>
                          <a:cs typeface="Calibri"/>
                        </a:rPr>
                        <a:t>Rush</a:t>
                      </a:r>
                      <a:endParaRPr lang="en-US" sz="2400" dirty="0">
                        <a:latin typeface="Calibri"/>
                        <a:cs typeface="Calibri"/>
                      </a:endParaRPr>
                    </a:p>
                  </a:txBody>
                  <a:tcPr anchor="ctr"/>
                </a:tc>
                <a:tc>
                  <a:txBody>
                    <a:bodyPr/>
                    <a:lstStyle/>
                    <a:p>
                      <a:pPr algn="ctr"/>
                      <a:r>
                        <a:rPr lang="en-US" sz="3300" b="1" dirty="0" smtClean="0">
                          <a:latin typeface="Calibri"/>
                          <a:cs typeface="Calibri"/>
                        </a:rPr>
                        <a:t>+</a:t>
                      </a:r>
                      <a:r>
                        <a:rPr lang="en-US" sz="2400" b="1" dirty="0" smtClean="0">
                          <a:latin typeface="Calibri"/>
                          <a:cs typeface="Calibri"/>
                        </a:rPr>
                        <a:t> 3.5 hours</a:t>
                      </a:r>
                      <a:endParaRPr lang="en-US" sz="2400" b="1" dirty="0">
                        <a:latin typeface="Calibri"/>
                        <a:cs typeface="Calibri"/>
                      </a:endParaRPr>
                    </a:p>
                  </a:txBody>
                  <a:tcPr anchor="ctr"/>
                </a:tc>
                <a:tc>
                  <a:txBody>
                    <a:bodyPr/>
                    <a:lstStyle/>
                    <a:p>
                      <a:pPr algn="ctr"/>
                      <a:r>
                        <a:rPr lang="en-US" sz="3300" b="1" dirty="0" smtClean="0">
                          <a:latin typeface="Calibri"/>
                          <a:cs typeface="Calibri"/>
                        </a:rPr>
                        <a:t>+</a:t>
                      </a:r>
                      <a:r>
                        <a:rPr lang="en-US" sz="2400" b="1" dirty="0" smtClean="0">
                          <a:latin typeface="Calibri"/>
                          <a:cs typeface="Calibri"/>
                        </a:rPr>
                        <a:t> $58.77</a:t>
                      </a:r>
                      <a:endParaRPr lang="en-US" sz="2400" b="1" dirty="0">
                        <a:latin typeface="Calibri"/>
                        <a:cs typeface="Calibri"/>
                      </a:endParaRPr>
                    </a:p>
                  </a:txBody>
                  <a:tcPr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Why not accelerate IT?</a:t>
            </a:r>
            <a:endParaRPr lang="en-US" dirty="0">
              <a:latin typeface="Calibri"/>
              <a:cs typeface="Calibri"/>
            </a:endParaRPr>
          </a:p>
        </p:txBody>
      </p:sp>
      <p:pic>
        <p:nvPicPr>
          <p:cNvPr id="4" name="Picture 3"/>
          <p:cNvPicPr>
            <a:picLocks noChangeAspect="1"/>
          </p:cNvPicPr>
          <p:nvPr/>
        </p:nvPicPr>
        <p:blipFill>
          <a:blip r:embed="rId2"/>
          <a:stretch>
            <a:fillRect/>
          </a:stretch>
        </p:blipFill>
        <p:spPr>
          <a:xfrm>
            <a:off x="1407562" y="3382326"/>
            <a:ext cx="6189203" cy="2400984"/>
          </a:xfrm>
          <a:prstGeom prst="rect">
            <a:avLst/>
          </a:prstGeom>
        </p:spPr>
      </p:pic>
      <p:pic>
        <p:nvPicPr>
          <p:cNvPr id="5" name="Picture 4"/>
          <p:cNvPicPr>
            <a:picLocks noChangeAspect="1"/>
          </p:cNvPicPr>
          <p:nvPr/>
        </p:nvPicPr>
        <p:blipFill>
          <a:blip r:embed="rId3"/>
          <a:stretch>
            <a:fillRect/>
          </a:stretch>
        </p:blipFill>
        <p:spPr>
          <a:xfrm>
            <a:off x="638882" y="2273834"/>
            <a:ext cx="7720419" cy="4575347"/>
          </a:xfrm>
          <a:prstGeom prst="rect">
            <a:avLst/>
          </a:prstGeom>
        </p:spPr>
      </p:pic>
      <p:sp>
        <p:nvSpPr>
          <p:cNvPr id="3" name="Content Placeholder 2"/>
          <p:cNvSpPr>
            <a:spLocks noGrp="1"/>
          </p:cNvSpPr>
          <p:nvPr>
            <p:ph idx="1"/>
          </p:nvPr>
        </p:nvSpPr>
        <p:spPr>
          <a:xfrm>
            <a:off x="418245" y="1712863"/>
            <a:ext cx="8533896" cy="4625609"/>
          </a:xfrm>
        </p:spPr>
        <p:txBody>
          <a:bodyPr>
            <a:normAutofit/>
          </a:bodyPr>
          <a:lstStyle/>
          <a:p>
            <a:r>
              <a:rPr lang="en-US" sz="2200" dirty="0" smtClean="0">
                <a:latin typeface="Calibri"/>
                <a:cs typeface="Calibri"/>
              </a:rPr>
              <a:t>AIPP: “…slightly increased frequency of systemic reactions”</a:t>
            </a:r>
          </a:p>
          <a:p>
            <a:r>
              <a:rPr lang="en-US" sz="2200" dirty="0" smtClean="0">
                <a:latin typeface="Calibri"/>
                <a:cs typeface="Calibri"/>
              </a:rPr>
              <a:t>&gt;1 injection per visit, &gt;1 opportunities to have a reaction at that visit</a:t>
            </a:r>
          </a:p>
          <a:p>
            <a:pPr>
              <a:buNone/>
            </a:pPr>
            <a:endParaRPr lang="en-US" sz="2500" dirty="0" smtClean="0">
              <a:latin typeface="Calibri"/>
              <a:cs typeface="Calibri"/>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Cluster vs. Conventional IT</a:t>
            </a:r>
            <a:endParaRPr lang="en-US" dirty="0">
              <a:latin typeface="Calibri"/>
              <a:cs typeface="Calibri"/>
            </a:endParaRPr>
          </a:p>
        </p:txBody>
      </p:sp>
      <p:sp>
        <p:nvSpPr>
          <p:cNvPr id="8" name="Content Placeholder 7"/>
          <p:cNvSpPr>
            <a:spLocks noGrp="1"/>
          </p:cNvSpPr>
          <p:nvPr>
            <p:ph idx="1"/>
          </p:nvPr>
        </p:nvSpPr>
        <p:spPr>
          <a:xfrm>
            <a:off x="296076" y="1803808"/>
            <a:ext cx="4261811" cy="4719392"/>
          </a:xfrm>
          <a:solidFill>
            <a:schemeClr val="bg1"/>
          </a:solidFill>
          <a:ln w="19050">
            <a:noFill/>
          </a:ln>
          <a:effectLst/>
        </p:spPr>
        <p:txBody>
          <a:bodyPr>
            <a:normAutofit fontScale="92500" lnSpcReduction="10000"/>
          </a:bodyPr>
          <a:lstStyle/>
          <a:p>
            <a:r>
              <a:rPr lang="en-US" sz="2400" dirty="0" smtClean="0">
                <a:latin typeface="Calibri"/>
                <a:cs typeface="Calibri"/>
              </a:rPr>
              <a:t>Very few studies compare cluster with conventional IT </a:t>
            </a:r>
            <a:br>
              <a:rPr lang="en-US" sz="2400" dirty="0" smtClean="0">
                <a:latin typeface="Calibri"/>
                <a:cs typeface="Calibri"/>
              </a:rPr>
            </a:br>
            <a:r>
              <a:rPr lang="en-US" sz="2400" dirty="0" smtClean="0">
                <a:latin typeface="Calibri"/>
                <a:cs typeface="Calibri"/>
              </a:rPr>
              <a:t>head-to-head</a:t>
            </a:r>
            <a:br>
              <a:rPr lang="en-US" sz="2400" dirty="0" smtClean="0">
                <a:latin typeface="Calibri"/>
                <a:cs typeface="Calibri"/>
              </a:rPr>
            </a:br>
            <a:endParaRPr lang="en-US" sz="2400" dirty="0" smtClean="0">
              <a:latin typeface="Calibri"/>
              <a:cs typeface="Calibri"/>
            </a:endParaRPr>
          </a:p>
          <a:p>
            <a:r>
              <a:rPr lang="en-US" sz="2400" b="1" dirty="0" smtClean="0">
                <a:latin typeface="Calibri"/>
                <a:cs typeface="Calibri"/>
              </a:rPr>
              <a:t>Few studies use the same: </a:t>
            </a:r>
          </a:p>
          <a:p>
            <a:pPr lvl="1"/>
            <a:r>
              <a:rPr lang="en-US" sz="2000" dirty="0" smtClean="0">
                <a:latin typeface="Calibri"/>
                <a:cs typeface="Calibri"/>
              </a:rPr>
              <a:t>Cluster (or conventional) injection schedule</a:t>
            </a:r>
          </a:p>
          <a:p>
            <a:pPr lvl="1"/>
            <a:r>
              <a:rPr lang="en-US" sz="2000" dirty="0" smtClean="0">
                <a:latin typeface="Calibri"/>
                <a:cs typeface="Calibri"/>
              </a:rPr>
              <a:t>Allergens</a:t>
            </a:r>
          </a:p>
          <a:p>
            <a:pPr lvl="1"/>
            <a:r>
              <a:rPr lang="en-US" sz="2000" dirty="0" smtClean="0">
                <a:latin typeface="Calibri"/>
                <a:cs typeface="Calibri"/>
              </a:rPr>
              <a:t>Patient population</a:t>
            </a:r>
          </a:p>
          <a:p>
            <a:pPr lvl="1"/>
            <a:r>
              <a:rPr lang="en-US" sz="2000" dirty="0" smtClean="0">
                <a:latin typeface="Calibri"/>
                <a:cs typeface="Calibri"/>
              </a:rPr>
              <a:t>Target maintenance dose</a:t>
            </a:r>
          </a:p>
          <a:p>
            <a:pPr lvl="1"/>
            <a:r>
              <a:rPr lang="en-US" sz="2000" dirty="0" smtClean="0">
                <a:latin typeface="Calibri"/>
                <a:cs typeface="Calibri"/>
              </a:rPr>
              <a:t>Definition of systemic reaction</a:t>
            </a:r>
          </a:p>
          <a:p>
            <a:pPr lvl="1"/>
            <a:r>
              <a:rPr lang="en-US" sz="2000" dirty="0" smtClean="0">
                <a:latin typeface="Calibri"/>
                <a:cs typeface="Calibri"/>
              </a:rPr>
              <a:t>Some studies </a:t>
            </a:r>
            <a:r>
              <a:rPr lang="en-US" sz="2000" dirty="0" err="1" smtClean="0">
                <a:latin typeface="Calibri"/>
                <a:cs typeface="Calibri"/>
              </a:rPr>
              <a:t>premedicate</a:t>
            </a:r>
            <a:r>
              <a:rPr lang="en-US" sz="2000" dirty="0" smtClean="0">
                <a:latin typeface="Calibri"/>
                <a:cs typeface="Calibri"/>
              </a:rPr>
              <a:t>!</a:t>
            </a:r>
          </a:p>
          <a:p>
            <a:pPr lvl="1"/>
            <a:r>
              <a:rPr lang="en-US" sz="2000" dirty="0" smtClean="0">
                <a:latin typeface="Calibri"/>
                <a:cs typeface="Calibri"/>
              </a:rPr>
              <a:t>Measures of clinical efficacy</a:t>
            </a:r>
          </a:p>
          <a:p>
            <a:pPr lvl="1"/>
            <a:r>
              <a:rPr lang="en-US" sz="2000" dirty="0" smtClean="0">
                <a:latin typeface="Calibri"/>
                <a:cs typeface="Calibri"/>
              </a:rPr>
              <a:t>Length of study</a:t>
            </a:r>
          </a:p>
          <a:p>
            <a:pPr lvl="1">
              <a:buNone/>
            </a:pPr>
            <a:endParaRPr lang="en-US" sz="2000" dirty="0" smtClean="0">
              <a:latin typeface="Calibri"/>
              <a:cs typeface="Calibri"/>
            </a:endParaRPr>
          </a:p>
          <a:p>
            <a:pPr lvl="1">
              <a:buNone/>
            </a:pPr>
            <a:endParaRPr lang="en-US" sz="2000" dirty="0" smtClean="0">
              <a:latin typeface="Calibri"/>
              <a:cs typeface="Calibri"/>
            </a:endParaRPr>
          </a:p>
          <a:p>
            <a:endParaRPr lang="en-US" dirty="0" smtClean="0">
              <a:latin typeface="Calibri"/>
              <a:cs typeface="Calibri"/>
            </a:endParaRPr>
          </a:p>
          <a:p>
            <a:endParaRPr lang="en-US" dirty="0">
              <a:latin typeface="Calibri"/>
              <a:cs typeface="Calibri"/>
            </a:endParaRPr>
          </a:p>
        </p:txBody>
      </p:sp>
      <p:pic>
        <p:nvPicPr>
          <p:cNvPr id="18" name="Picture 17"/>
          <p:cNvPicPr>
            <a:picLocks noChangeAspect="1"/>
          </p:cNvPicPr>
          <p:nvPr/>
        </p:nvPicPr>
        <p:blipFill>
          <a:blip r:embed="rId2"/>
          <a:stretch>
            <a:fillRect/>
          </a:stretch>
        </p:blipFill>
        <p:spPr>
          <a:xfrm rot="477736">
            <a:off x="4666072" y="1439111"/>
            <a:ext cx="3756170" cy="500822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Comparison studies</a:t>
            </a:r>
            <a:endParaRPr lang="en-US" dirty="0">
              <a:latin typeface="Calibri"/>
              <a:cs typeface="Calibri"/>
            </a:endParaRPr>
          </a:p>
        </p:txBody>
      </p:sp>
      <p:graphicFrame>
        <p:nvGraphicFramePr>
          <p:cNvPr id="13" name="Table 12"/>
          <p:cNvGraphicFramePr>
            <a:graphicFrameLocks noGrp="1"/>
          </p:cNvGraphicFramePr>
          <p:nvPr/>
        </p:nvGraphicFramePr>
        <p:xfrm>
          <a:off x="248158" y="1854250"/>
          <a:ext cx="8665026" cy="3383280"/>
        </p:xfrm>
        <a:graphic>
          <a:graphicData uri="http://schemas.openxmlformats.org/drawingml/2006/table">
            <a:tbl>
              <a:tblPr firstRow="1" bandRow="1">
                <a:tableStyleId>{B301B821-A1FF-4177-AEE7-76D212191A09}</a:tableStyleId>
              </a:tblPr>
              <a:tblGrid>
                <a:gridCol w="2349342"/>
                <a:gridCol w="1898048"/>
                <a:gridCol w="2251379"/>
                <a:gridCol w="2166257"/>
              </a:tblGrid>
              <a:tr h="454946">
                <a:tc gridSpan="4">
                  <a:txBody>
                    <a:bodyPr/>
                    <a:lstStyle/>
                    <a:p>
                      <a:r>
                        <a:rPr lang="en-US" sz="2200" dirty="0" smtClean="0">
                          <a:solidFill>
                            <a:srgbClr val="000000"/>
                          </a:solidFill>
                          <a:latin typeface="Calibri"/>
                          <a:cs typeface="Calibri"/>
                        </a:rPr>
                        <a:t>DB comparative study</a:t>
                      </a:r>
                      <a:r>
                        <a:rPr lang="en-US" sz="2200" baseline="0" dirty="0" smtClean="0">
                          <a:solidFill>
                            <a:srgbClr val="000000"/>
                          </a:solidFill>
                          <a:latin typeface="Calibri"/>
                          <a:cs typeface="Calibri"/>
                        </a:rPr>
                        <a:t> of cluster and conventional IT schedules with </a:t>
                      </a:r>
                      <a:r>
                        <a:rPr lang="en-US" sz="2200" i="1" baseline="0" dirty="0" smtClean="0">
                          <a:solidFill>
                            <a:srgbClr val="000000"/>
                          </a:solidFill>
                          <a:latin typeface="Calibri"/>
                          <a:cs typeface="Calibri"/>
                        </a:rPr>
                        <a:t>D. </a:t>
                      </a:r>
                      <a:r>
                        <a:rPr lang="en-US" sz="2200" i="1" baseline="0" dirty="0" err="1" smtClean="0">
                          <a:solidFill>
                            <a:srgbClr val="000000"/>
                          </a:solidFill>
                          <a:latin typeface="Calibri"/>
                          <a:cs typeface="Calibri"/>
                        </a:rPr>
                        <a:t>pteronyssinus</a:t>
                      </a:r>
                      <a:r>
                        <a:rPr lang="en-US" sz="2200" i="1" baseline="0" dirty="0" smtClean="0">
                          <a:solidFill>
                            <a:srgbClr val="000000"/>
                          </a:solidFill>
                          <a:latin typeface="Calibri"/>
                          <a:cs typeface="Calibri"/>
                        </a:rPr>
                        <a:t> </a:t>
                      </a:r>
                      <a:r>
                        <a:rPr lang="en-US" sz="2200" baseline="0" dirty="0" smtClean="0">
                          <a:solidFill>
                            <a:srgbClr val="000000"/>
                          </a:solidFill>
                          <a:latin typeface="Calibri"/>
                          <a:cs typeface="Calibri"/>
                        </a:rPr>
                        <a:t>(</a:t>
                      </a:r>
                      <a:r>
                        <a:rPr lang="en-US" sz="2200" baseline="0" dirty="0" err="1" smtClean="0">
                          <a:solidFill>
                            <a:srgbClr val="000000"/>
                          </a:solidFill>
                          <a:latin typeface="Calibri"/>
                          <a:cs typeface="Calibri"/>
                        </a:rPr>
                        <a:t>Tabar</a:t>
                      </a:r>
                      <a:r>
                        <a:rPr lang="en-US" sz="2200" baseline="0" dirty="0" smtClean="0">
                          <a:solidFill>
                            <a:srgbClr val="000000"/>
                          </a:solidFill>
                          <a:latin typeface="Calibri"/>
                          <a:cs typeface="Calibri"/>
                        </a:rPr>
                        <a:t>, JACI 05) </a:t>
                      </a:r>
                      <a:endParaRPr lang="en-US" sz="2200" b="1" dirty="0">
                        <a:solidFill>
                          <a:srgbClr val="000000"/>
                        </a:solidFill>
                        <a:latin typeface="Calibri"/>
                        <a:cs typeface="Calibri"/>
                      </a:endParaRPr>
                    </a:p>
                  </a:txBody>
                  <a:tcPr marL="1280160">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370800">
                <a:tc>
                  <a:txBody>
                    <a:bodyPr/>
                    <a:lstStyle/>
                    <a:p>
                      <a:r>
                        <a:rPr lang="en-US" sz="1600" b="1" dirty="0" smtClean="0">
                          <a:latin typeface="Calibri"/>
                          <a:cs typeface="Calibri"/>
                        </a:rPr>
                        <a:t>Subjects:</a:t>
                      </a:r>
                      <a:r>
                        <a:rPr lang="en-US" sz="1600" b="1" baseline="0" dirty="0" smtClean="0">
                          <a:latin typeface="Calibri"/>
                          <a:cs typeface="Calibri"/>
                        </a:rPr>
                        <a:t> </a:t>
                      </a:r>
                      <a:r>
                        <a:rPr lang="en-US" sz="1600" b="1" dirty="0" smtClean="0">
                          <a:latin typeface="Calibri"/>
                          <a:cs typeface="Calibri"/>
                        </a:rPr>
                        <a:t>pediatric</a:t>
                      </a:r>
                      <a:r>
                        <a:rPr lang="en-US" sz="1600" b="1" baseline="0" dirty="0" smtClean="0">
                          <a:latin typeface="Calibri"/>
                          <a:cs typeface="Calibri"/>
                        </a:rPr>
                        <a:t> &amp; adult, asthma and/or AR</a:t>
                      </a:r>
                      <a:endParaRPr lang="en-US" sz="16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800" b="1" dirty="0" smtClean="0">
                          <a:latin typeface="Calibri"/>
                          <a:cs typeface="Calibri"/>
                        </a:rPr>
                        <a:t>IT Schedule</a:t>
                      </a:r>
                      <a:endParaRPr lang="en-US" sz="18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800" b="1" dirty="0" smtClean="0">
                          <a:latin typeface="Calibri"/>
                          <a:cs typeface="Calibri"/>
                        </a:rPr>
                        <a:t>Adverse </a:t>
                      </a:r>
                      <a:r>
                        <a:rPr lang="en-US" sz="1800" b="1" dirty="0" err="1" smtClean="0">
                          <a:latin typeface="Calibri"/>
                          <a:cs typeface="Calibri"/>
                        </a:rPr>
                        <a:t>rxn</a:t>
                      </a:r>
                      <a:r>
                        <a:rPr lang="en-US" sz="1800" b="1" baseline="0" dirty="0" smtClean="0">
                          <a:latin typeface="Calibri"/>
                          <a:cs typeface="Calibri"/>
                        </a:rPr>
                        <a:t> rate</a:t>
                      </a:r>
                      <a:endParaRPr lang="en-US" sz="18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800" b="1" dirty="0" smtClean="0">
                          <a:latin typeface="Calibri"/>
                          <a:cs typeface="Calibri"/>
                        </a:rPr>
                        <a:t>Clinical</a:t>
                      </a:r>
                      <a:r>
                        <a:rPr lang="en-US" sz="1800" b="1" baseline="0" dirty="0" smtClean="0">
                          <a:latin typeface="Calibri"/>
                          <a:cs typeface="Calibri"/>
                        </a:rPr>
                        <a:t> efficacy</a:t>
                      </a:r>
                      <a:endParaRPr lang="en-US" sz="18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r>
              <a:tr h="454946">
                <a:tc>
                  <a:txBody>
                    <a:bodyPr/>
                    <a:lstStyle/>
                    <a:p>
                      <a:r>
                        <a:rPr lang="en-US" sz="2000" b="1" dirty="0" smtClean="0">
                          <a:latin typeface="Calibri"/>
                          <a:cs typeface="Calibri"/>
                        </a:rPr>
                        <a:t>Cluster (120)</a:t>
                      </a:r>
                      <a:endParaRPr lang="en-US" sz="20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rgbClr val="FFD25D"/>
                    </a:solidFill>
                  </a:tcPr>
                </a:tc>
                <a:tc>
                  <a:txBody>
                    <a:bodyPr/>
                    <a:lstStyle/>
                    <a:p>
                      <a:r>
                        <a:rPr lang="en-US" sz="2000" dirty="0" smtClean="0">
                          <a:latin typeface="Calibri"/>
                          <a:cs typeface="Calibri"/>
                        </a:rPr>
                        <a:t>6 wk</a:t>
                      </a:r>
                      <a:r>
                        <a:rPr lang="en-US" sz="2000" baseline="0" dirty="0" smtClean="0">
                          <a:latin typeface="Calibri"/>
                          <a:cs typeface="Calibri"/>
                        </a:rPr>
                        <a:t> (4/3/2/2/2/1 </a:t>
                      </a:r>
                      <a:r>
                        <a:rPr lang="en-US" sz="2000" baseline="0" dirty="0" err="1" smtClean="0">
                          <a:latin typeface="Calibri"/>
                          <a:cs typeface="Calibri"/>
                        </a:rPr>
                        <a:t>inj</a:t>
                      </a:r>
                      <a:r>
                        <a:rPr lang="en-US" sz="2000" baseline="0" dirty="0" smtClean="0">
                          <a:latin typeface="Calibri"/>
                          <a:cs typeface="Calibri"/>
                        </a:rPr>
                        <a:t> per wk)</a:t>
                      </a:r>
                      <a:endParaRPr lang="en-US" sz="20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rowSpan="2">
                  <a:txBody>
                    <a:bodyPr/>
                    <a:lstStyle/>
                    <a:p>
                      <a:pPr>
                        <a:buFont typeface="Arial"/>
                        <a:buChar char="•"/>
                      </a:pPr>
                      <a:r>
                        <a:rPr lang="en-US" sz="2000" i="0" dirty="0" smtClean="0">
                          <a:latin typeface="Calibri"/>
                          <a:cs typeface="Calibri"/>
                        </a:rPr>
                        <a:t> No difference</a:t>
                      </a:r>
                      <a:r>
                        <a:rPr lang="en-US" sz="2000" i="0" baseline="0" dirty="0" smtClean="0">
                          <a:latin typeface="Calibri"/>
                          <a:cs typeface="Calibri"/>
                        </a:rPr>
                        <a:t> between schedules</a:t>
                      </a:r>
                      <a:br>
                        <a:rPr lang="en-US" sz="2000" i="0" baseline="0" dirty="0" smtClean="0">
                          <a:latin typeface="Calibri"/>
                          <a:cs typeface="Calibri"/>
                        </a:rPr>
                      </a:br>
                      <a:r>
                        <a:rPr lang="en-US" sz="800" i="0" baseline="0" dirty="0" smtClean="0">
                          <a:latin typeface="Calibri"/>
                          <a:cs typeface="Calibri"/>
                        </a:rPr>
                        <a:t> </a:t>
                      </a:r>
                      <a:endParaRPr lang="en-US" sz="2000" i="0" baseline="0" dirty="0" smtClean="0">
                        <a:latin typeface="Calibri"/>
                        <a:cs typeface="Calibri"/>
                      </a:endParaRPr>
                    </a:p>
                    <a:p>
                      <a:pPr>
                        <a:buFont typeface="Arial"/>
                        <a:buChar char="•"/>
                      </a:pPr>
                      <a:r>
                        <a:rPr lang="en-US" sz="2000" baseline="0" dirty="0" smtClean="0">
                          <a:latin typeface="Calibri"/>
                          <a:cs typeface="Calibri"/>
                        </a:rPr>
                        <a:t> All systemic </a:t>
                      </a:r>
                      <a:r>
                        <a:rPr lang="en-US" sz="2000" baseline="0" dirty="0" err="1" smtClean="0">
                          <a:latin typeface="Calibri"/>
                          <a:cs typeface="Calibri"/>
                        </a:rPr>
                        <a:t>rxn</a:t>
                      </a:r>
                      <a:r>
                        <a:rPr lang="en-US" sz="2000" baseline="0" dirty="0" smtClean="0">
                          <a:latin typeface="Calibri"/>
                          <a:cs typeface="Calibri"/>
                        </a:rPr>
                        <a:t> mild (grade ≤2); </a:t>
                      </a:r>
                      <a:r>
                        <a:rPr lang="en-US" sz="2000" b="1" baseline="0" dirty="0" smtClean="0">
                          <a:latin typeface="Calibri"/>
                          <a:cs typeface="Calibri"/>
                        </a:rPr>
                        <a:t>0.22% </a:t>
                      </a:r>
                      <a:r>
                        <a:rPr lang="en-US" sz="2000" baseline="0" dirty="0" smtClean="0">
                          <a:latin typeface="Calibri"/>
                          <a:cs typeface="Calibri"/>
                        </a:rPr>
                        <a:t>of </a:t>
                      </a:r>
                      <a:r>
                        <a:rPr lang="en-US" sz="2000" baseline="0" dirty="0" err="1" smtClean="0">
                          <a:latin typeface="Calibri"/>
                          <a:cs typeface="Calibri"/>
                        </a:rPr>
                        <a:t>inj</a:t>
                      </a:r>
                      <a:endParaRPr lang="en-US" sz="2000" baseline="0" dirty="0" smtClean="0">
                        <a:latin typeface="Calibri"/>
                        <a:cs typeface="Calibri"/>
                      </a:endParaRPr>
                    </a:p>
                    <a:p>
                      <a:endParaRPr lang="en-US" sz="20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rowSpan="2">
                  <a:txBody>
                    <a:bodyPr/>
                    <a:lstStyle/>
                    <a:p>
                      <a:r>
                        <a:rPr lang="en-US" sz="2000" i="0" dirty="0" smtClean="0">
                          <a:latin typeface="Calibri"/>
                          <a:cs typeface="Calibri"/>
                        </a:rPr>
                        <a:t>Cluster</a:t>
                      </a:r>
                      <a:r>
                        <a:rPr lang="en-US" sz="2000" i="0" baseline="0" dirty="0" smtClean="0">
                          <a:latin typeface="Calibri"/>
                          <a:cs typeface="Calibri"/>
                        </a:rPr>
                        <a:t> ≥ conv. </a:t>
                      </a:r>
                      <a:r>
                        <a:rPr lang="en-US" sz="2000" baseline="0" dirty="0" smtClean="0">
                          <a:latin typeface="Calibri"/>
                          <a:cs typeface="Calibri"/>
                        </a:rPr>
                        <a:t>at 6, 12, 52 wks  (asthma </a:t>
                      </a:r>
                      <a:r>
                        <a:rPr lang="en-US" sz="2000" baseline="0" dirty="0" err="1" smtClean="0">
                          <a:latin typeface="Calibri"/>
                          <a:cs typeface="Calibri"/>
                        </a:rPr>
                        <a:t>sx</a:t>
                      </a:r>
                      <a:r>
                        <a:rPr lang="en-US" sz="2000" baseline="0" dirty="0" smtClean="0">
                          <a:latin typeface="Calibri"/>
                          <a:cs typeface="Calibri"/>
                        </a:rPr>
                        <a:t> score, rhinitis score, PEFR variability)</a:t>
                      </a:r>
                      <a:endParaRPr lang="en-US" sz="20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r>
              <a:tr h="454946">
                <a:tc>
                  <a:txBody>
                    <a:bodyPr/>
                    <a:lstStyle/>
                    <a:p>
                      <a:r>
                        <a:rPr lang="en-US" sz="2000" b="1" dirty="0" smtClean="0">
                          <a:latin typeface="Calibri"/>
                          <a:cs typeface="Calibri"/>
                        </a:rPr>
                        <a:t>Conventional</a:t>
                      </a:r>
                      <a:r>
                        <a:rPr lang="en-US" sz="2000" b="1" baseline="0" dirty="0" smtClean="0">
                          <a:latin typeface="Calibri"/>
                          <a:cs typeface="Calibri"/>
                        </a:rPr>
                        <a:t> (119)</a:t>
                      </a:r>
                      <a:endParaRPr lang="en-US" sz="20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rgbClr val="FFD25D"/>
                    </a:solidFill>
                  </a:tcPr>
                </a:tc>
                <a:tc>
                  <a:txBody>
                    <a:bodyPr/>
                    <a:lstStyle/>
                    <a:p>
                      <a:r>
                        <a:rPr lang="en-US" sz="2000" dirty="0" smtClean="0">
                          <a:latin typeface="Calibri"/>
                          <a:cs typeface="Calibri"/>
                        </a:rPr>
                        <a:t>12</a:t>
                      </a:r>
                      <a:r>
                        <a:rPr lang="en-US" sz="2000" baseline="0" dirty="0" smtClean="0">
                          <a:latin typeface="Calibri"/>
                          <a:cs typeface="Calibri"/>
                        </a:rPr>
                        <a:t> wk (1 </a:t>
                      </a:r>
                      <a:r>
                        <a:rPr lang="en-US" sz="2000" baseline="0" dirty="0" err="1" smtClean="0">
                          <a:latin typeface="Calibri"/>
                          <a:cs typeface="Calibri"/>
                        </a:rPr>
                        <a:t>inj</a:t>
                      </a:r>
                      <a:r>
                        <a:rPr lang="en-US" sz="2000" baseline="0" dirty="0" smtClean="0">
                          <a:latin typeface="Calibri"/>
                          <a:cs typeface="Calibri"/>
                        </a:rPr>
                        <a:t> per wk)</a:t>
                      </a:r>
                      <a:endParaRPr lang="en-US" sz="20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noFill/>
                  </a:tcPr>
                </a:tc>
                <a:tc vMerge="1">
                  <a:txBody>
                    <a:bodyPr/>
                    <a:lstStyle/>
                    <a:p>
                      <a:endParaRPr lang="en-US" dirty="0"/>
                    </a:p>
                  </a:txBody>
                  <a:tcPr/>
                </a:tc>
                <a:tc vMerge="1">
                  <a:txBody>
                    <a:bodyPr/>
                    <a:lstStyle/>
                    <a:p>
                      <a:endParaRPr lang="en-US" sz="1600" dirty="0"/>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r>
            </a:tbl>
          </a:graphicData>
        </a:graphic>
      </p:graphicFrame>
      <p:pic>
        <p:nvPicPr>
          <p:cNvPr id="14" name="Picture 13"/>
          <p:cNvPicPr>
            <a:picLocks noChangeAspect="1"/>
          </p:cNvPicPr>
          <p:nvPr/>
        </p:nvPicPr>
        <p:blipFill>
          <a:blip r:embed="rId2"/>
          <a:stretch>
            <a:fillRect/>
          </a:stretch>
        </p:blipFill>
        <p:spPr>
          <a:xfrm>
            <a:off x="248158" y="1854249"/>
            <a:ext cx="1123442" cy="764515"/>
          </a:xfrm>
          <a:prstGeom prst="rect">
            <a:avLst/>
          </a:prstGeom>
        </p:spPr>
      </p:pic>
      <p:pic>
        <p:nvPicPr>
          <p:cNvPr id="7" name="Picture 6"/>
          <p:cNvPicPr>
            <a:picLocks noChangeAspect="1"/>
          </p:cNvPicPr>
          <p:nvPr/>
        </p:nvPicPr>
        <p:blipFill>
          <a:blip r:embed="rId3"/>
          <a:stretch>
            <a:fillRect/>
          </a:stretch>
        </p:blipFill>
        <p:spPr>
          <a:xfrm>
            <a:off x="7269554" y="0"/>
            <a:ext cx="1874446" cy="1439574"/>
          </a:xfrm>
          <a:prstGeom prst="rect">
            <a:avLst/>
          </a:prstGeom>
        </p:spPr>
      </p:pic>
      <p:sp>
        <p:nvSpPr>
          <p:cNvPr id="11" name="Up Arrow Callout 10"/>
          <p:cNvSpPr/>
          <p:nvPr/>
        </p:nvSpPr>
        <p:spPr>
          <a:xfrm>
            <a:off x="3481770" y="4882391"/>
            <a:ext cx="3758252" cy="1470313"/>
          </a:xfrm>
          <a:prstGeom prst="upArrowCallout">
            <a:avLst/>
          </a:prstGeom>
          <a:ln/>
        </p:spPr>
        <p:style>
          <a:lnRef idx="1">
            <a:schemeClr val="accent6"/>
          </a:lnRef>
          <a:fillRef idx="3">
            <a:schemeClr val="accent6"/>
          </a:fillRef>
          <a:effectRef idx="2">
            <a:schemeClr val="accent6"/>
          </a:effectRef>
          <a:fontRef idx="minor">
            <a:schemeClr val="lt1"/>
          </a:fontRef>
        </p:style>
      </p:sp>
      <p:sp>
        <p:nvSpPr>
          <p:cNvPr id="12" name="TextBox 11"/>
          <p:cNvSpPr txBox="1"/>
          <p:nvPr/>
        </p:nvSpPr>
        <p:spPr>
          <a:xfrm>
            <a:off x="3533623" y="5490996"/>
            <a:ext cx="3654576" cy="707886"/>
          </a:xfrm>
          <a:prstGeom prst="rect">
            <a:avLst/>
          </a:prstGeom>
          <a:noFill/>
        </p:spPr>
        <p:txBody>
          <a:bodyPr wrap="square" rtlCol="0">
            <a:spAutoFit/>
          </a:bodyPr>
          <a:lstStyle/>
          <a:p>
            <a:pPr algn="ctr"/>
            <a:r>
              <a:rPr lang="en-US" sz="2000" b="1" dirty="0" smtClean="0">
                <a:solidFill>
                  <a:srgbClr val="FFFFFF"/>
                </a:solidFill>
                <a:latin typeface="Calibri"/>
                <a:cs typeface="Calibri"/>
              </a:rPr>
              <a:t>Systemic reactions not </a:t>
            </a:r>
            <a:br>
              <a:rPr lang="en-US" sz="2000" b="1" dirty="0" smtClean="0">
                <a:solidFill>
                  <a:srgbClr val="FFFFFF"/>
                </a:solidFill>
                <a:latin typeface="Calibri"/>
                <a:cs typeface="Calibri"/>
              </a:rPr>
            </a:br>
            <a:r>
              <a:rPr lang="en-US" sz="2000" b="1" dirty="0" smtClean="0">
                <a:solidFill>
                  <a:srgbClr val="FFFFFF"/>
                </a:solidFill>
                <a:latin typeface="Calibri"/>
                <a:cs typeface="Calibri"/>
              </a:rPr>
              <a:t>broken down by phase of IT</a:t>
            </a:r>
            <a:endParaRPr lang="en-US" sz="2000" b="1" dirty="0" smtClean="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Comparison studies</a:t>
            </a:r>
            <a:endParaRPr lang="en-US" dirty="0">
              <a:latin typeface="Calibri"/>
              <a:cs typeface="Calibri"/>
            </a:endParaRPr>
          </a:p>
        </p:txBody>
      </p:sp>
      <p:graphicFrame>
        <p:nvGraphicFramePr>
          <p:cNvPr id="10" name="Table 9"/>
          <p:cNvGraphicFramePr>
            <a:graphicFrameLocks noGrp="1"/>
          </p:cNvGraphicFramePr>
          <p:nvPr/>
        </p:nvGraphicFramePr>
        <p:xfrm>
          <a:off x="301545" y="1822492"/>
          <a:ext cx="8539928" cy="3185396"/>
        </p:xfrm>
        <a:graphic>
          <a:graphicData uri="http://schemas.openxmlformats.org/drawingml/2006/table">
            <a:tbl>
              <a:tblPr firstRow="1" bandRow="1">
                <a:tableStyleId>{B301B821-A1FF-4177-AEE7-76D212191A09}</a:tableStyleId>
              </a:tblPr>
              <a:tblGrid>
                <a:gridCol w="2229027"/>
                <a:gridCol w="1840248"/>
                <a:gridCol w="2335671"/>
                <a:gridCol w="2134982"/>
              </a:tblGrid>
              <a:tr h="584197">
                <a:tc gridSpan="4">
                  <a:txBody>
                    <a:bodyPr/>
                    <a:lstStyle/>
                    <a:p>
                      <a:r>
                        <a:rPr lang="en-US" sz="2000" dirty="0" smtClean="0">
                          <a:solidFill>
                            <a:srgbClr val="000000"/>
                          </a:solidFill>
                          <a:latin typeface="Calibri"/>
                          <a:cs typeface="Calibri"/>
                        </a:rPr>
                        <a:t>Comparative Study</a:t>
                      </a:r>
                      <a:r>
                        <a:rPr lang="en-US" sz="2000" baseline="0" dirty="0" smtClean="0">
                          <a:solidFill>
                            <a:srgbClr val="000000"/>
                          </a:solidFill>
                          <a:latin typeface="Calibri"/>
                          <a:cs typeface="Calibri"/>
                        </a:rPr>
                        <a:t> of Cluster and Conventional IT Schedules with </a:t>
                      </a:r>
                      <a:br>
                        <a:rPr lang="en-US" sz="2000" baseline="0" dirty="0" smtClean="0">
                          <a:solidFill>
                            <a:srgbClr val="000000"/>
                          </a:solidFill>
                          <a:latin typeface="Calibri"/>
                          <a:cs typeface="Calibri"/>
                        </a:rPr>
                      </a:br>
                      <a:r>
                        <a:rPr lang="en-US" sz="2000" i="1" baseline="0" dirty="0" smtClean="0">
                          <a:solidFill>
                            <a:srgbClr val="000000"/>
                          </a:solidFill>
                          <a:latin typeface="Calibri"/>
                          <a:cs typeface="Calibri"/>
                        </a:rPr>
                        <a:t>D. </a:t>
                      </a:r>
                      <a:r>
                        <a:rPr lang="en-US" sz="2000" i="1" baseline="0" dirty="0" err="1" smtClean="0">
                          <a:solidFill>
                            <a:srgbClr val="000000"/>
                          </a:solidFill>
                          <a:latin typeface="Calibri"/>
                          <a:cs typeface="Calibri"/>
                        </a:rPr>
                        <a:t>pteronyssinus</a:t>
                      </a:r>
                      <a:r>
                        <a:rPr lang="en-US" sz="2000" baseline="0" dirty="0" smtClean="0">
                          <a:solidFill>
                            <a:srgbClr val="000000"/>
                          </a:solidFill>
                          <a:latin typeface="Calibri"/>
                          <a:cs typeface="Calibri"/>
                        </a:rPr>
                        <a:t> in the Treatment of Persistent AR </a:t>
                      </a:r>
                      <a:r>
                        <a:rPr lang="en-US" sz="1200" baseline="0" dirty="0" smtClean="0">
                          <a:solidFill>
                            <a:srgbClr val="000000"/>
                          </a:solidFill>
                          <a:latin typeface="Calibri"/>
                          <a:cs typeface="Calibri"/>
                        </a:rPr>
                        <a:t>(Zhang, </a:t>
                      </a:r>
                      <a:r>
                        <a:rPr lang="en-US" sz="1200" baseline="0" dirty="0" err="1" smtClean="0">
                          <a:solidFill>
                            <a:srgbClr val="000000"/>
                          </a:solidFill>
                          <a:latin typeface="Calibri"/>
                          <a:cs typeface="Calibri"/>
                        </a:rPr>
                        <a:t>Int</a:t>
                      </a:r>
                      <a:r>
                        <a:rPr lang="en-US" sz="1200" baseline="0" dirty="0" smtClean="0">
                          <a:solidFill>
                            <a:srgbClr val="000000"/>
                          </a:solidFill>
                          <a:latin typeface="Calibri"/>
                          <a:cs typeface="Calibri"/>
                        </a:rPr>
                        <a:t> Arch All </a:t>
                      </a:r>
                      <a:r>
                        <a:rPr lang="en-US" sz="1200" baseline="0" dirty="0" err="1" smtClean="0">
                          <a:solidFill>
                            <a:srgbClr val="000000"/>
                          </a:solidFill>
                          <a:latin typeface="Calibri"/>
                          <a:cs typeface="Calibri"/>
                        </a:rPr>
                        <a:t>Imm</a:t>
                      </a:r>
                      <a:r>
                        <a:rPr lang="en-US" sz="1200" baseline="0" dirty="0" smtClean="0">
                          <a:solidFill>
                            <a:srgbClr val="000000"/>
                          </a:solidFill>
                          <a:latin typeface="Calibri"/>
                          <a:cs typeface="Calibri"/>
                        </a:rPr>
                        <a:t> 09) </a:t>
                      </a:r>
                      <a:endParaRPr lang="en-US" sz="1200" b="1" dirty="0">
                        <a:solidFill>
                          <a:srgbClr val="000000"/>
                        </a:solidFill>
                        <a:latin typeface="Calibri"/>
                        <a:cs typeface="Calibri"/>
                      </a:endParaRPr>
                    </a:p>
                  </a:txBody>
                  <a:tcPr marL="1188720">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306008">
                <a:tc>
                  <a:txBody>
                    <a:bodyPr/>
                    <a:lstStyle/>
                    <a:p>
                      <a:r>
                        <a:rPr lang="en-US" sz="1800" b="1" dirty="0" smtClean="0">
                          <a:latin typeface="Calibri"/>
                          <a:cs typeface="Calibri"/>
                        </a:rPr>
                        <a:t>Subjects:</a:t>
                      </a:r>
                      <a:r>
                        <a:rPr lang="en-US" sz="1800" b="1" baseline="0" dirty="0" smtClean="0">
                          <a:latin typeface="Calibri"/>
                          <a:cs typeface="Calibri"/>
                        </a:rPr>
                        <a:t> Adult, AR</a:t>
                      </a:r>
                      <a:endParaRPr lang="en-US" sz="18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800" b="1" dirty="0" smtClean="0">
                          <a:latin typeface="Calibri"/>
                          <a:cs typeface="Calibri"/>
                        </a:rPr>
                        <a:t>IT Schedule</a:t>
                      </a:r>
                      <a:endParaRPr lang="en-US" sz="18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800" b="1" dirty="0" smtClean="0">
                          <a:latin typeface="Calibri"/>
                          <a:cs typeface="Calibri"/>
                        </a:rPr>
                        <a:t>Adverse </a:t>
                      </a:r>
                      <a:r>
                        <a:rPr lang="en-US" sz="1800" b="1" dirty="0" err="1" smtClean="0">
                          <a:latin typeface="Calibri"/>
                          <a:cs typeface="Calibri"/>
                        </a:rPr>
                        <a:t>rxn</a:t>
                      </a:r>
                      <a:r>
                        <a:rPr lang="en-US" sz="1800" b="1" baseline="0" dirty="0" smtClean="0">
                          <a:latin typeface="Calibri"/>
                          <a:cs typeface="Calibri"/>
                        </a:rPr>
                        <a:t> rate</a:t>
                      </a:r>
                      <a:endParaRPr lang="en-US" sz="18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800" b="1" dirty="0" smtClean="0">
                          <a:latin typeface="Calibri"/>
                          <a:cs typeface="Calibri"/>
                        </a:rPr>
                        <a:t>Clinical</a:t>
                      </a:r>
                      <a:r>
                        <a:rPr lang="en-US" sz="1800" b="1" baseline="0" dirty="0" smtClean="0">
                          <a:latin typeface="Calibri"/>
                          <a:cs typeface="Calibri"/>
                        </a:rPr>
                        <a:t> efficacy</a:t>
                      </a:r>
                      <a:endParaRPr lang="en-US" sz="18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r>
              <a:tr h="528559">
                <a:tc>
                  <a:txBody>
                    <a:bodyPr/>
                    <a:lstStyle/>
                    <a:p>
                      <a:r>
                        <a:rPr lang="en-US" sz="2000" b="1" dirty="0" smtClean="0">
                          <a:latin typeface="Calibri"/>
                          <a:cs typeface="Calibri"/>
                        </a:rPr>
                        <a:t>Cluster (48)</a:t>
                      </a:r>
                      <a:endParaRPr lang="en-US" sz="20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2000" dirty="0" smtClean="0">
                          <a:latin typeface="Calibri"/>
                          <a:cs typeface="Calibri"/>
                        </a:rPr>
                        <a:t>6 wk</a:t>
                      </a:r>
                      <a:r>
                        <a:rPr lang="en-US" sz="2000" baseline="0" dirty="0" smtClean="0">
                          <a:latin typeface="Calibri"/>
                          <a:cs typeface="Calibri"/>
                        </a:rPr>
                        <a:t> (3/2/2/2/2/1 </a:t>
                      </a:r>
                      <a:r>
                        <a:rPr lang="en-US" sz="2000" baseline="0" dirty="0" err="1" smtClean="0">
                          <a:latin typeface="Calibri"/>
                          <a:cs typeface="Calibri"/>
                        </a:rPr>
                        <a:t>inj</a:t>
                      </a:r>
                      <a:r>
                        <a:rPr lang="en-US" sz="2000" baseline="0" dirty="0" smtClean="0">
                          <a:latin typeface="Calibri"/>
                          <a:cs typeface="Calibri"/>
                        </a:rPr>
                        <a:t> per wk)</a:t>
                      </a:r>
                      <a:endParaRPr lang="en-US" sz="20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rowSpan="2">
                  <a:txBody>
                    <a:bodyPr/>
                    <a:lstStyle/>
                    <a:p>
                      <a:pPr>
                        <a:buFont typeface="Arial"/>
                        <a:buChar char="•"/>
                      </a:pPr>
                      <a:r>
                        <a:rPr lang="en-US" sz="2000" i="0" dirty="0" smtClean="0">
                          <a:latin typeface="Calibri"/>
                          <a:cs typeface="Calibri"/>
                        </a:rPr>
                        <a:t> No difference</a:t>
                      </a:r>
                      <a:r>
                        <a:rPr lang="en-US" sz="2000" i="0" baseline="0" dirty="0" smtClean="0">
                          <a:latin typeface="Calibri"/>
                          <a:cs typeface="Calibri"/>
                        </a:rPr>
                        <a:t> between schedules</a:t>
                      </a:r>
                      <a:br>
                        <a:rPr lang="en-US" sz="2000" i="0" baseline="0" dirty="0" smtClean="0">
                          <a:latin typeface="Calibri"/>
                          <a:cs typeface="Calibri"/>
                        </a:rPr>
                      </a:br>
                      <a:r>
                        <a:rPr lang="en-US" sz="800" i="0" baseline="0" dirty="0" smtClean="0">
                          <a:latin typeface="Calibri"/>
                          <a:cs typeface="Calibri"/>
                        </a:rPr>
                        <a:t> </a:t>
                      </a:r>
                      <a:endParaRPr lang="en-US" sz="2000" i="0" baseline="0" dirty="0" smtClean="0">
                        <a:latin typeface="Calibri"/>
                        <a:cs typeface="Calibri"/>
                      </a:endParaRPr>
                    </a:p>
                    <a:p>
                      <a:pPr>
                        <a:buFont typeface="Arial"/>
                        <a:buChar char="•"/>
                      </a:pPr>
                      <a:r>
                        <a:rPr lang="en-US" sz="2000" baseline="0" dirty="0" smtClean="0">
                          <a:latin typeface="Calibri"/>
                          <a:cs typeface="Calibri"/>
                        </a:rPr>
                        <a:t> All systemic </a:t>
                      </a:r>
                      <a:r>
                        <a:rPr lang="en-US" sz="2000" baseline="0" dirty="0" err="1" smtClean="0">
                          <a:latin typeface="Calibri"/>
                          <a:cs typeface="Calibri"/>
                        </a:rPr>
                        <a:t>rxn</a:t>
                      </a:r>
                      <a:r>
                        <a:rPr lang="en-US" sz="2000" baseline="0" dirty="0" smtClean="0">
                          <a:latin typeface="Calibri"/>
                          <a:cs typeface="Calibri"/>
                        </a:rPr>
                        <a:t> mild (grade ≤2); </a:t>
                      </a:r>
                      <a:br>
                        <a:rPr lang="en-US" sz="2000" baseline="0" dirty="0" smtClean="0">
                          <a:latin typeface="Calibri"/>
                          <a:cs typeface="Calibri"/>
                        </a:rPr>
                      </a:br>
                      <a:r>
                        <a:rPr lang="en-US" sz="2000" b="1" baseline="0" dirty="0" smtClean="0">
                          <a:latin typeface="Calibri"/>
                          <a:cs typeface="Calibri"/>
                        </a:rPr>
                        <a:t>1%</a:t>
                      </a:r>
                      <a:r>
                        <a:rPr lang="en-US" sz="2000" baseline="0" dirty="0" smtClean="0">
                          <a:latin typeface="Calibri"/>
                          <a:cs typeface="Calibri"/>
                        </a:rPr>
                        <a:t> of cluster </a:t>
                      </a:r>
                      <a:r>
                        <a:rPr lang="en-US" sz="2000" baseline="0" dirty="0" err="1" smtClean="0">
                          <a:latin typeface="Calibri"/>
                          <a:cs typeface="Calibri"/>
                        </a:rPr>
                        <a:t>inj</a:t>
                      </a:r>
                      <a:r>
                        <a:rPr lang="en-US" sz="2000" baseline="0" dirty="0" smtClean="0">
                          <a:latin typeface="Calibri"/>
                          <a:cs typeface="Calibri"/>
                        </a:rPr>
                        <a:t>, </a:t>
                      </a:r>
                      <a:br>
                        <a:rPr lang="en-US" sz="2000" baseline="0" dirty="0" smtClean="0">
                          <a:latin typeface="Calibri"/>
                          <a:cs typeface="Calibri"/>
                        </a:rPr>
                      </a:br>
                      <a:r>
                        <a:rPr lang="en-US" sz="2000" b="1" baseline="0" dirty="0" smtClean="0">
                          <a:latin typeface="Calibri"/>
                          <a:cs typeface="Calibri"/>
                        </a:rPr>
                        <a:t>1%</a:t>
                      </a:r>
                      <a:r>
                        <a:rPr lang="en-US" sz="2000" baseline="0" dirty="0" smtClean="0">
                          <a:latin typeface="Calibri"/>
                          <a:cs typeface="Calibri"/>
                        </a:rPr>
                        <a:t> of </a:t>
                      </a:r>
                      <a:r>
                        <a:rPr lang="en-US" sz="2000" baseline="0" dirty="0" err="1" smtClean="0">
                          <a:latin typeface="Calibri"/>
                          <a:cs typeface="Calibri"/>
                        </a:rPr>
                        <a:t>conv</a:t>
                      </a:r>
                      <a:r>
                        <a:rPr lang="en-US" sz="2000" baseline="0" dirty="0" smtClean="0">
                          <a:latin typeface="Calibri"/>
                          <a:cs typeface="Calibri"/>
                        </a:rPr>
                        <a:t> </a:t>
                      </a:r>
                      <a:r>
                        <a:rPr lang="en-US" sz="2000" baseline="0" dirty="0" err="1" smtClean="0">
                          <a:latin typeface="Calibri"/>
                          <a:cs typeface="Calibri"/>
                        </a:rPr>
                        <a:t>inj</a:t>
                      </a:r>
                      <a:endParaRPr lang="en-US" sz="2000" baseline="0" dirty="0" smtClean="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rowSpan="2">
                  <a:txBody>
                    <a:bodyPr/>
                    <a:lstStyle/>
                    <a:p>
                      <a:r>
                        <a:rPr lang="en-US" sz="2000" i="0" dirty="0" smtClean="0">
                          <a:latin typeface="Calibri"/>
                          <a:cs typeface="Calibri"/>
                        </a:rPr>
                        <a:t>Cluster</a:t>
                      </a:r>
                      <a:r>
                        <a:rPr lang="en-US" sz="2000" i="0" baseline="0" dirty="0" smtClean="0">
                          <a:latin typeface="Calibri"/>
                          <a:cs typeface="Calibri"/>
                        </a:rPr>
                        <a:t> ≥ conv. </a:t>
                      </a:r>
                      <a:r>
                        <a:rPr lang="en-US" sz="2000" baseline="0" dirty="0" smtClean="0">
                          <a:latin typeface="Calibri"/>
                          <a:cs typeface="Calibri"/>
                        </a:rPr>
                        <a:t>at 6, 14, 52 wks  </a:t>
                      </a:r>
                      <a:br>
                        <a:rPr lang="en-US" sz="2000" baseline="0" dirty="0" smtClean="0">
                          <a:latin typeface="Calibri"/>
                          <a:cs typeface="Calibri"/>
                        </a:rPr>
                      </a:br>
                      <a:r>
                        <a:rPr lang="en-US" sz="2000" baseline="0" dirty="0" smtClean="0">
                          <a:latin typeface="Calibri"/>
                          <a:cs typeface="Calibri"/>
                        </a:rPr>
                        <a:t>(</a:t>
                      </a:r>
                      <a:r>
                        <a:rPr lang="en-US" sz="2000" baseline="0" dirty="0" err="1" smtClean="0">
                          <a:latin typeface="Calibri"/>
                          <a:cs typeface="Calibri"/>
                        </a:rPr>
                        <a:t>sx</a:t>
                      </a:r>
                      <a:r>
                        <a:rPr lang="en-US" sz="2000" baseline="0" dirty="0" smtClean="0">
                          <a:latin typeface="Calibri"/>
                          <a:cs typeface="Calibri"/>
                        </a:rPr>
                        <a:t> score, rhinitis score, med use score, RQLQ)</a:t>
                      </a:r>
                      <a:endParaRPr lang="en-US" sz="20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r>
              <a:tr h="1112756">
                <a:tc>
                  <a:txBody>
                    <a:bodyPr/>
                    <a:lstStyle/>
                    <a:p>
                      <a:r>
                        <a:rPr lang="en-US" sz="2000" b="1" dirty="0" smtClean="0">
                          <a:latin typeface="Calibri"/>
                          <a:cs typeface="Calibri"/>
                        </a:rPr>
                        <a:t>Conventional</a:t>
                      </a:r>
                      <a:r>
                        <a:rPr lang="en-US" sz="2000" b="1" baseline="0" dirty="0" smtClean="0">
                          <a:latin typeface="Calibri"/>
                          <a:cs typeface="Calibri"/>
                        </a:rPr>
                        <a:t> (48)</a:t>
                      </a:r>
                      <a:endParaRPr lang="en-US" sz="20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2000" dirty="0" smtClean="0">
                          <a:latin typeface="Calibri"/>
                          <a:cs typeface="Calibri"/>
                        </a:rPr>
                        <a:t>14</a:t>
                      </a:r>
                      <a:r>
                        <a:rPr lang="en-US" sz="2000" baseline="0" dirty="0" smtClean="0">
                          <a:latin typeface="Calibri"/>
                          <a:cs typeface="Calibri"/>
                        </a:rPr>
                        <a:t> wk (1 </a:t>
                      </a:r>
                      <a:r>
                        <a:rPr lang="en-US" sz="2000" baseline="0" dirty="0" err="1" smtClean="0">
                          <a:latin typeface="Calibri"/>
                          <a:cs typeface="Calibri"/>
                        </a:rPr>
                        <a:t>inj</a:t>
                      </a:r>
                      <a:r>
                        <a:rPr lang="en-US" sz="2000" baseline="0" dirty="0" smtClean="0">
                          <a:latin typeface="Calibri"/>
                          <a:cs typeface="Calibri"/>
                        </a:rPr>
                        <a:t> per wk)</a:t>
                      </a:r>
                      <a:endParaRPr lang="en-US" sz="20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noFill/>
                  </a:tcPr>
                </a:tc>
                <a:tc vMerge="1">
                  <a:txBody>
                    <a:bodyPr/>
                    <a:lstStyle/>
                    <a:p>
                      <a:endParaRPr lang="en-US" dirty="0"/>
                    </a:p>
                  </a:txBody>
                  <a:tcPr/>
                </a:tc>
                <a:tc vMerge="1">
                  <a:txBody>
                    <a:bodyPr/>
                    <a:lstStyle/>
                    <a:p>
                      <a:endParaRPr lang="en-US" sz="1600" dirty="0"/>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r>
            </a:tbl>
          </a:graphicData>
        </a:graphic>
      </p:graphicFrame>
      <p:pic>
        <p:nvPicPr>
          <p:cNvPr id="14" name="Picture 13"/>
          <p:cNvPicPr>
            <a:picLocks noChangeAspect="1"/>
          </p:cNvPicPr>
          <p:nvPr/>
        </p:nvPicPr>
        <p:blipFill>
          <a:blip r:embed="rId2"/>
          <a:stretch>
            <a:fillRect/>
          </a:stretch>
        </p:blipFill>
        <p:spPr>
          <a:xfrm>
            <a:off x="301545" y="1822492"/>
            <a:ext cx="1070055" cy="712925"/>
          </a:xfrm>
          <a:prstGeom prst="rect">
            <a:avLst/>
          </a:prstGeom>
        </p:spPr>
      </p:pic>
      <p:pic>
        <p:nvPicPr>
          <p:cNvPr id="6" name="Picture 5"/>
          <p:cNvPicPr>
            <a:picLocks noChangeAspect="1"/>
          </p:cNvPicPr>
          <p:nvPr/>
        </p:nvPicPr>
        <p:blipFill>
          <a:blip r:embed="rId3"/>
          <a:stretch>
            <a:fillRect/>
          </a:stretch>
        </p:blipFill>
        <p:spPr>
          <a:xfrm>
            <a:off x="7269555" y="-7791"/>
            <a:ext cx="1874446" cy="1439574"/>
          </a:xfrm>
          <a:prstGeom prst="rect">
            <a:avLst/>
          </a:prstGeom>
        </p:spPr>
      </p:pic>
      <p:sp>
        <p:nvSpPr>
          <p:cNvPr id="16" name="Up Arrow Callout 15"/>
          <p:cNvSpPr/>
          <p:nvPr/>
        </p:nvSpPr>
        <p:spPr>
          <a:xfrm>
            <a:off x="3455874" y="4906605"/>
            <a:ext cx="3585459" cy="1765331"/>
          </a:xfrm>
          <a:prstGeom prst="upArrowCallout">
            <a:avLst/>
          </a:prstGeom>
          <a:ln/>
        </p:spPr>
        <p:style>
          <a:lnRef idx="1">
            <a:schemeClr val="accent6"/>
          </a:lnRef>
          <a:fillRef idx="3">
            <a:schemeClr val="accent6"/>
          </a:fillRef>
          <a:effectRef idx="2">
            <a:schemeClr val="accent6"/>
          </a:effectRef>
          <a:fontRef idx="minor">
            <a:schemeClr val="lt1"/>
          </a:fontRef>
        </p:style>
      </p:sp>
      <p:sp>
        <p:nvSpPr>
          <p:cNvPr id="17" name="TextBox 16"/>
          <p:cNvSpPr txBox="1"/>
          <p:nvPr/>
        </p:nvSpPr>
        <p:spPr>
          <a:xfrm>
            <a:off x="3429943" y="5557774"/>
            <a:ext cx="3654576" cy="1015663"/>
          </a:xfrm>
          <a:prstGeom prst="rect">
            <a:avLst/>
          </a:prstGeom>
          <a:noFill/>
        </p:spPr>
        <p:txBody>
          <a:bodyPr wrap="square" rtlCol="0">
            <a:spAutoFit/>
          </a:bodyPr>
          <a:lstStyle/>
          <a:p>
            <a:pPr algn="ctr"/>
            <a:r>
              <a:rPr lang="en-US" sz="2000" b="1" dirty="0" smtClean="0">
                <a:solidFill>
                  <a:srgbClr val="FFFFFF"/>
                </a:solidFill>
                <a:latin typeface="Calibri"/>
                <a:cs typeface="Calibri"/>
              </a:rPr>
              <a:t>Systemic reactions during </a:t>
            </a:r>
            <a:br>
              <a:rPr lang="en-US" sz="2000" b="1" dirty="0" smtClean="0">
                <a:solidFill>
                  <a:srgbClr val="FFFFFF"/>
                </a:solidFill>
                <a:latin typeface="Calibri"/>
                <a:cs typeface="Calibri"/>
              </a:rPr>
            </a:br>
            <a:r>
              <a:rPr lang="en-US" sz="2000" b="1" dirty="0" smtClean="0">
                <a:solidFill>
                  <a:srgbClr val="FFFFFF"/>
                </a:solidFill>
                <a:latin typeface="Calibri"/>
                <a:cs typeface="Calibri"/>
              </a:rPr>
              <a:t>build-up phase: 0.8% of cluster </a:t>
            </a:r>
            <a:r>
              <a:rPr lang="en-US" sz="2000" b="1" dirty="0" err="1" smtClean="0">
                <a:solidFill>
                  <a:srgbClr val="FFFFFF"/>
                </a:solidFill>
                <a:latin typeface="Calibri"/>
                <a:cs typeface="Calibri"/>
              </a:rPr>
              <a:t>inj</a:t>
            </a:r>
            <a:r>
              <a:rPr lang="en-US" sz="2000" b="1" dirty="0" smtClean="0">
                <a:solidFill>
                  <a:srgbClr val="FFFFFF"/>
                </a:solidFill>
                <a:latin typeface="Calibri"/>
                <a:cs typeface="Calibri"/>
              </a:rPr>
              <a:t> vs. 0.74% of </a:t>
            </a:r>
            <a:r>
              <a:rPr lang="en-US" sz="2000" b="1" dirty="0" err="1" smtClean="0">
                <a:solidFill>
                  <a:srgbClr val="FFFFFF"/>
                </a:solidFill>
                <a:latin typeface="Calibri"/>
                <a:cs typeface="Calibri"/>
              </a:rPr>
              <a:t>conv</a:t>
            </a:r>
            <a:r>
              <a:rPr lang="en-US" sz="2000" b="1" dirty="0" smtClean="0">
                <a:solidFill>
                  <a:srgbClr val="FFFFFF"/>
                </a:solidFill>
                <a:latin typeface="Calibri"/>
                <a:cs typeface="Calibri"/>
              </a:rPr>
              <a:t> </a:t>
            </a:r>
            <a:r>
              <a:rPr lang="en-US" sz="2000" b="1" dirty="0" err="1" smtClean="0">
                <a:solidFill>
                  <a:srgbClr val="FFFFFF"/>
                </a:solidFill>
                <a:latin typeface="Calibri"/>
                <a:cs typeface="Calibri"/>
              </a:rPr>
              <a:t>inj</a:t>
            </a:r>
            <a:endParaRPr lang="en-US" sz="2000" b="1" dirty="0" smtClean="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Comparison studies</a:t>
            </a:r>
            <a:endParaRPr lang="en-US" dirty="0">
              <a:latin typeface="Calibri"/>
              <a:cs typeface="Calibri"/>
            </a:endParaRPr>
          </a:p>
        </p:txBody>
      </p:sp>
      <p:graphicFrame>
        <p:nvGraphicFramePr>
          <p:cNvPr id="10" name="Table 9"/>
          <p:cNvGraphicFramePr>
            <a:graphicFrameLocks noGrp="1"/>
          </p:cNvGraphicFramePr>
          <p:nvPr/>
        </p:nvGraphicFramePr>
        <p:xfrm>
          <a:off x="339651" y="1670218"/>
          <a:ext cx="8539928" cy="2839696"/>
        </p:xfrm>
        <a:graphic>
          <a:graphicData uri="http://schemas.openxmlformats.org/drawingml/2006/table">
            <a:tbl>
              <a:tblPr firstRow="1" bandRow="1">
                <a:tableStyleId>{B301B821-A1FF-4177-AEE7-76D212191A09}</a:tableStyleId>
              </a:tblPr>
              <a:tblGrid>
                <a:gridCol w="2730098"/>
                <a:gridCol w="2360747"/>
                <a:gridCol w="3449083"/>
              </a:tblGrid>
              <a:tr h="572684">
                <a:tc gridSpan="3">
                  <a:txBody>
                    <a:bodyPr/>
                    <a:lstStyle/>
                    <a:p>
                      <a:r>
                        <a:rPr lang="en-US" sz="2000" b="1" dirty="0" smtClean="0">
                          <a:solidFill>
                            <a:schemeClr val="tx1"/>
                          </a:solidFill>
                          <a:latin typeface="Calibri"/>
                          <a:cs typeface="Calibri"/>
                        </a:rPr>
                        <a:t>Safety and Immunogenicity of Cluster IT in Children with Asthma and Mite Allergy </a:t>
                      </a:r>
                      <a:r>
                        <a:rPr lang="en-US" sz="1800" dirty="0" smtClean="0">
                          <a:solidFill>
                            <a:schemeClr val="tx1"/>
                          </a:solidFill>
                          <a:latin typeface="Calibri"/>
                          <a:cs typeface="Calibri"/>
                        </a:rPr>
                        <a:t>(Schubert, </a:t>
                      </a:r>
                      <a:r>
                        <a:rPr lang="en-US" sz="1800" dirty="0" err="1" smtClean="0">
                          <a:solidFill>
                            <a:schemeClr val="tx1"/>
                          </a:solidFill>
                          <a:latin typeface="Calibri"/>
                          <a:cs typeface="Calibri"/>
                        </a:rPr>
                        <a:t>Int</a:t>
                      </a:r>
                      <a:r>
                        <a:rPr lang="en-US" sz="1800" dirty="0" smtClean="0">
                          <a:solidFill>
                            <a:schemeClr val="tx1"/>
                          </a:solidFill>
                          <a:latin typeface="Calibri"/>
                          <a:cs typeface="Calibri"/>
                        </a:rPr>
                        <a:t> Arch All </a:t>
                      </a:r>
                      <a:r>
                        <a:rPr lang="en-US" sz="1800" dirty="0" err="1" smtClean="0">
                          <a:solidFill>
                            <a:schemeClr val="tx1"/>
                          </a:solidFill>
                          <a:latin typeface="Calibri"/>
                          <a:cs typeface="Calibri"/>
                        </a:rPr>
                        <a:t>Imm</a:t>
                      </a:r>
                      <a:r>
                        <a:rPr lang="en-US" sz="1800" dirty="0" smtClean="0">
                          <a:solidFill>
                            <a:schemeClr val="tx1"/>
                          </a:solidFill>
                          <a:latin typeface="Calibri"/>
                          <a:cs typeface="Calibri"/>
                        </a:rPr>
                        <a:t> 2009)</a:t>
                      </a:r>
                    </a:p>
                  </a:txBody>
                  <a:tcPr marL="1280160">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518143">
                <a:tc>
                  <a:txBody>
                    <a:bodyPr/>
                    <a:lstStyle/>
                    <a:p>
                      <a:r>
                        <a:rPr lang="en-US" sz="1600" b="1" dirty="0" smtClean="0">
                          <a:latin typeface="Calibri"/>
                          <a:cs typeface="Calibri"/>
                        </a:rPr>
                        <a:t>Subjects:</a:t>
                      </a:r>
                      <a:r>
                        <a:rPr lang="en-US" sz="1600" b="1" baseline="0" dirty="0" smtClean="0">
                          <a:latin typeface="Calibri"/>
                          <a:cs typeface="Calibri"/>
                        </a:rPr>
                        <a:t> </a:t>
                      </a:r>
                      <a:r>
                        <a:rPr lang="en-US" sz="1600" b="1" baseline="0" dirty="0" err="1" smtClean="0">
                          <a:latin typeface="Calibri"/>
                          <a:cs typeface="Calibri"/>
                        </a:rPr>
                        <a:t>Peds</a:t>
                      </a:r>
                      <a:r>
                        <a:rPr lang="en-US" sz="1600" b="1" baseline="0" dirty="0" smtClean="0">
                          <a:latin typeface="Calibri"/>
                          <a:cs typeface="Calibri"/>
                        </a:rPr>
                        <a:t>, mild-mod asthma with FEV</a:t>
                      </a:r>
                      <a:r>
                        <a:rPr lang="en-US" sz="1600" b="1" baseline="-25000" dirty="0" smtClean="0">
                          <a:latin typeface="Calibri"/>
                          <a:cs typeface="Calibri"/>
                        </a:rPr>
                        <a:t>1</a:t>
                      </a:r>
                      <a:r>
                        <a:rPr lang="en-US" sz="1600" b="1" baseline="0" dirty="0" smtClean="0">
                          <a:latin typeface="Calibri"/>
                          <a:cs typeface="Calibri"/>
                        </a:rPr>
                        <a:t>≥70</a:t>
                      </a:r>
                      <a:endParaRPr lang="en-US" sz="16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2000" b="1" dirty="0" smtClean="0">
                          <a:latin typeface="Calibri"/>
                          <a:cs typeface="Calibri"/>
                        </a:rPr>
                        <a:t>IT Schedule</a:t>
                      </a:r>
                      <a:endParaRPr lang="en-US" sz="20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2000" b="1" dirty="0" smtClean="0">
                          <a:latin typeface="Calibri"/>
                          <a:cs typeface="Calibri"/>
                        </a:rPr>
                        <a:t>Adverse </a:t>
                      </a:r>
                      <a:r>
                        <a:rPr lang="en-US" sz="2000" b="1" dirty="0" err="1" smtClean="0">
                          <a:latin typeface="Calibri"/>
                          <a:cs typeface="Calibri"/>
                        </a:rPr>
                        <a:t>rxn</a:t>
                      </a:r>
                      <a:r>
                        <a:rPr lang="en-US" sz="2000" b="1" baseline="0" dirty="0" smtClean="0">
                          <a:latin typeface="Calibri"/>
                          <a:cs typeface="Calibri"/>
                        </a:rPr>
                        <a:t> rate</a:t>
                      </a:r>
                      <a:endParaRPr lang="en-US" sz="20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r>
              <a:tr h="572684">
                <a:tc>
                  <a:txBody>
                    <a:bodyPr/>
                    <a:lstStyle/>
                    <a:p>
                      <a:r>
                        <a:rPr lang="en-US" sz="1900" b="1" dirty="0" smtClean="0">
                          <a:latin typeface="Calibri"/>
                          <a:cs typeface="Calibri"/>
                        </a:rPr>
                        <a:t>Cluster (22)</a:t>
                      </a:r>
                      <a:endParaRPr lang="en-US" sz="19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900" dirty="0" smtClean="0">
                          <a:latin typeface="Calibri"/>
                          <a:cs typeface="Calibri"/>
                        </a:rPr>
                        <a:t>6 wk</a:t>
                      </a:r>
                      <a:r>
                        <a:rPr lang="en-US" sz="1900" baseline="0" dirty="0" smtClean="0">
                          <a:latin typeface="Calibri"/>
                          <a:cs typeface="Calibri"/>
                        </a:rPr>
                        <a:t> (</a:t>
                      </a:r>
                      <a:r>
                        <a:rPr lang="en-US" sz="1900" dirty="0" smtClean="0"/>
                        <a:t>3/3/3/2/1/1 </a:t>
                      </a:r>
                      <a:r>
                        <a:rPr lang="en-US" sz="1900" baseline="0" dirty="0" err="1" smtClean="0">
                          <a:latin typeface="Calibri"/>
                          <a:cs typeface="Calibri"/>
                        </a:rPr>
                        <a:t>inj</a:t>
                      </a:r>
                      <a:r>
                        <a:rPr lang="en-US" sz="1900" baseline="0" dirty="0" smtClean="0">
                          <a:latin typeface="Calibri"/>
                          <a:cs typeface="Calibri"/>
                        </a:rPr>
                        <a:t> per wk)</a:t>
                      </a:r>
                      <a:endParaRPr lang="en-US" sz="19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rowSpan="2">
                  <a:txBody>
                    <a:bodyPr/>
                    <a:lstStyle/>
                    <a:p>
                      <a:pPr>
                        <a:buFont typeface="Arial"/>
                        <a:buChar char="•"/>
                      </a:pPr>
                      <a:r>
                        <a:rPr lang="en-US" sz="1800" i="0" dirty="0" smtClean="0">
                          <a:latin typeface="Calibri"/>
                          <a:cs typeface="Calibri"/>
                        </a:rPr>
                        <a:t> No difference</a:t>
                      </a:r>
                      <a:r>
                        <a:rPr lang="en-US" sz="1800" i="0" baseline="0" dirty="0" smtClean="0">
                          <a:latin typeface="Calibri"/>
                          <a:cs typeface="Calibri"/>
                        </a:rPr>
                        <a:t> between schedules</a:t>
                      </a:r>
                    </a:p>
                    <a:p>
                      <a:pPr>
                        <a:buFont typeface="Arial"/>
                        <a:buChar char="•"/>
                      </a:pPr>
                      <a:r>
                        <a:rPr lang="en-US" sz="1800" baseline="0" dirty="0" smtClean="0">
                          <a:latin typeface="Calibri"/>
                          <a:cs typeface="Calibri"/>
                        </a:rPr>
                        <a:t> </a:t>
                      </a:r>
                      <a:r>
                        <a:rPr lang="en-US" sz="1900" baseline="0" dirty="0" smtClean="0">
                          <a:latin typeface="Calibri"/>
                          <a:cs typeface="Calibri"/>
                        </a:rPr>
                        <a:t>All systemic </a:t>
                      </a:r>
                      <a:r>
                        <a:rPr lang="en-US" sz="1900" baseline="0" dirty="0" err="1" smtClean="0">
                          <a:latin typeface="Calibri"/>
                          <a:cs typeface="Calibri"/>
                        </a:rPr>
                        <a:t>rxn</a:t>
                      </a:r>
                      <a:r>
                        <a:rPr lang="en-US" sz="1900" baseline="0" dirty="0" smtClean="0">
                          <a:latin typeface="Calibri"/>
                          <a:cs typeface="Calibri"/>
                        </a:rPr>
                        <a:t> mild (cough and </a:t>
                      </a:r>
                      <a:r>
                        <a:rPr lang="en-US" sz="1900" baseline="0" dirty="0" err="1" smtClean="0">
                          <a:latin typeface="Calibri"/>
                          <a:cs typeface="Calibri"/>
                        </a:rPr>
                        <a:t>dyspnea</a:t>
                      </a:r>
                      <a:r>
                        <a:rPr lang="en-US" sz="1900" baseline="0" dirty="0" smtClean="0">
                          <a:latin typeface="Calibri"/>
                          <a:cs typeface="Calibri"/>
                        </a:rPr>
                        <a:t>, grade ≤2); </a:t>
                      </a:r>
                      <a:r>
                        <a:rPr lang="en-US" sz="1900" b="1" baseline="0" dirty="0" smtClean="0">
                          <a:latin typeface="Calibri"/>
                          <a:cs typeface="Calibri"/>
                        </a:rPr>
                        <a:t>3.5%</a:t>
                      </a:r>
                      <a:r>
                        <a:rPr lang="en-US" sz="1900" baseline="0" dirty="0" smtClean="0">
                          <a:latin typeface="Calibri"/>
                          <a:cs typeface="Calibri"/>
                        </a:rPr>
                        <a:t> of cluster </a:t>
                      </a:r>
                      <a:r>
                        <a:rPr lang="en-US" sz="1900" baseline="0" dirty="0" err="1" smtClean="0">
                          <a:latin typeface="Calibri"/>
                          <a:cs typeface="Calibri"/>
                        </a:rPr>
                        <a:t>inj</a:t>
                      </a:r>
                      <a:r>
                        <a:rPr lang="en-US" sz="1900" baseline="0" dirty="0" smtClean="0">
                          <a:latin typeface="Calibri"/>
                          <a:cs typeface="Calibri"/>
                        </a:rPr>
                        <a:t> vs. </a:t>
                      </a:r>
                      <a:r>
                        <a:rPr lang="en-US" sz="1900" b="1" baseline="0" dirty="0" smtClean="0">
                          <a:latin typeface="Calibri"/>
                          <a:cs typeface="Calibri"/>
                        </a:rPr>
                        <a:t>4.6%</a:t>
                      </a:r>
                      <a:r>
                        <a:rPr lang="en-US" sz="1900" baseline="0" dirty="0" smtClean="0">
                          <a:latin typeface="Calibri"/>
                          <a:cs typeface="Calibri"/>
                        </a:rPr>
                        <a:t> of </a:t>
                      </a:r>
                      <a:r>
                        <a:rPr lang="en-US" sz="1900" baseline="0" dirty="0" err="1" smtClean="0">
                          <a:latin typeface="Calibri"/>
                          <a:cs typeface="Calibri"/>
                        </a:rPr>
                        <a:t>conv</a:t>
                      </a:r>
                      <a:r>
                        <a:rPr lang="en-US" sz="1900" baseline="0" dirty="0" smtClean="0">
                          <a:latin typeface="Calibri"/>
                          <a:cs typeface="Calibri"/>
                        </a:rPr>
                        <a:t> </a:t>
                      </a:r>
                      <a:r>
                        <a:rPr lang="en-US" sz="1900" baseline="0" dirty="0" err="1" smtClean="0">
                          <a:latin typeface="Calibri"/>
                          <a:cs typeface="Calibri"/>
                        </a:rPr>
                        <a:t>inj</a:t>
                      </a:r>
                      <a:r>
                        <a:rPr lang="en-US" sz="1900" baseline="0" dirty="0" smtClean="0">
                          <a:latin typeface="Calibri"/>
                          <a:cs typeface="Calibri"/>
                        </a:rPr>
                        <a:t> (build-up)</a:t>
                      </a: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r>
              <a:tr h="888976">
                <a:tc>
                  <a:txBody>
                    <a:bodyPr/>
                    <a:lstStyle/>
                    <a:p>
                      <a:r>
                        <a:rPr lang="en-US" sz="1900" b="1" dirty="0" smtClean="0">
                          <a:latin typeface="Calibri"/>
                          <a:cs typeface="Calibri"/>
                        </a:rPr>
                        <a:t>Conventional</a:t>
                      </a:r>
                      <a:r>
                        <a:rPr lang="en-US" sz="1900" b="1" baseline="0" dirty="0" smtClean="0">
                          <a:latin typeface="Calibri"/>
                          <a:cs typeface="Calibri"/>
                        </a:rPr>
                        <a:t> (12)</a:t>
                      </a:r>
                      <a:endParaRPr lang="en-US" sz="19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900" dirty="0" smtClean="0">
                          <a:latin typeface="Calibri"/>
                          <a:cs typeface="Calibri"/>
                        </a:rPr>
                        <a:t>14</a:t>
                      </a:r>
                      <a:r>
                        <a:rPr lang="en-US" sz="1900" baseline="0" dirty="0" smtClean="0">
                          <a:latin typeface="Calibri"/>
                          <a:cs typeface="Calibri"/>
                        </a:rPr>
                        <a:t> wk (1 </a:t>
                      </a:r>
                      <a:r>
                        <a:rPr lang="en-US" sz="1900" baseline="0" dirty="0" err="1" smtClean="0">
                          <a:latin typeface="Calibri"/>
                          <a:cs typeface="Calibri"/>
                        </a:rPr>
                        <a:t>inj</a:t>
                      </a:r>
                      <a:r>
                        <a:rPr lang="en-US" sz="1900" baseline="0" dirty="0" smtClean="0">
                          <a:latin typeface="Calibri"/>
                          <a:cs typeface="Calibri"/>
                        </a:rPr>
                        <a:t> per wk)</a:t>
                      </a:r>
                      <a:endParaRPr lang="en-US" sz="19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noFill/>
                  </a:tcPr>
                </a:tc>
                <a:tc vMerge="1">
                  <a:txBody>
                    <a:bodyPr/>
                    <a:lstStyle/>
                    <a:p>
                      <a:endParaRPr lang="en-US" dirty="0"/>
                    </a:p>
                  </a:txBody>
                  <a:tcPr/>
                </a:tc>
              </a:tr>
            </a:tbl>
          </a:graphicData>
        </a:graphic>
      </p:graphicFrame>
      <p:sp>
        <p:nvSpPr>
          <p:cNvPr id="7" name="Content Placeholder 6"/>
          <p:cNvSpPr>
            <a:spLocks noGrp="1"/>
          </p:cNvSpPr>
          <p:nvPr>
            <p:ph idx="1"/>
          </p:nvPr>
        </p:nvSpPr>
        <p:spPr>
          <a:xfrm>
            <a:off x="355917" y="4495387"/>
            <a:ext cx="8330883" cy="1145274"/>
          </a:xfrm>
        </p:spPr>
        <p:txBody>
          <a:bodyPr>
            <a:normAutofit/>
          </a:bodyPr>
          <a:lstStyle/>
          <a:p>
            <a:r>
              <a:rPr lang="en-US" sz="2000" dirty="0" smtClean="0">
                <a:latin typeface="Calibri"/>
                <a:cs typeface="Calibri"/>
              </a:rPr>
              <a:t>Did not assess clinical efficacy</a:t>
            </a:r>
          </a:p>
          <a:p>
            <a:r>
              <a:rPr lang="en-US" sz="2000" dirty="0" smtClean="0">
                <a:latin typeface="Calibri"/>
                <a:cs typeface="Calibri"/>
              </a:rPr>
              <a:t>Maintenance dose of </a:t>
            </a:r>
            <a:r>
              <a:rPr lang="en-US" sz="2000" dirty="0" err="1" smtClean="0">
                <a:latin typeface="Calibri"/>
                <a:cs typeface="Calibri"/>
              </a:rPr>
              <a:t>Der</a:t>
            </a:r>
            <a:r>
              <a:rPr lang="en-US" sz="2000" dirty="0" smtClean="0">
                <a:latin typeface="Calibri"/>
                <a:cs typeface="Calibri"/>
              </a:rPr>
              <a:t> </a:t>
            </a:r>
            <a:r>
              <a:rPr lang="en-US" sz="2000" dirty="0" err="1" smtClean="0">
                <a:latin typeface="Calibri"/>
                <a:cs typeface="Calibri"/>
              </a:rPr>
              <a:t>p</a:t>
            </a:r>
            <a:r>
              <a:rPr lang="en-US" sz="2000" dirty="0" smtClean="0">
                <a:latin typeface="Calibri"/>
                <a:cs typeface="Calibri"/>
              </a:rPr>
              <a:t> 1 was 5000 TU(?)</a:t>
            </a:r>
          </a:p>
          <a:p>
            <a:r>
              <a:rPr lang="en-US" sz="2000" dirty="0" smtClean="0">
                <a:latin typeface="Calibri"/>
                <a:cs typeface="Calibri"/>
              </a:rPr>
              <a:t>Small study excluding severe asthma</a:t>
            </a:r>
          </a:p>
        </p:txBody>
      </p:sp>
      <p:pic>
        <p:nvPicPr>
          <p:cNvPr id="8" name="Picture 7"/>
          <p:cNvPicPr>
            <a:picLocks noChangeAspect="1"/>
          </p:cNvPicPr>
          <p:nvPr/>
        </p:nvPicPr>
        <p:blipFill>
          <a:blip r:embed="rId2"/>
          <a:stretch>
            <a:fillRect/>
          </a:stretch>
        </p:blipFill>
        <p:spPr>
          <a:xfrm>
            <a:off x="339651" y="1670217"/>
            <a:ext cx="1146370" cy="727333"/>
          </a:xfrm>
          <a:prstGeom prst="rect">
            <a:avLst/>
          </a:prstGeom>
        </p:spPr>
      </p:pic>
      <p:pic>
        <p:nvPicPr>
          <p:cNvPr id="11" name="Picture 10"/>
          <p:cNvPicPr>
            <a:picLocks noChangeAspect="1"/>
          </p:cNvPicPr>
          <p:nvPr/>
        </p:nvPicPr>
        <p:blipFill>
          <a:blip r:embed="rId3"/>
          <a:stretch>
            <a:fillRect/>
          </a:stretch>
        </p:blipFill>
        <p:spPr>
          <a:xfrm>
            <a:off x="7269555" y="-7791"/>
            <a:ext cx="1874446" cy="1439574"/>
          </a:xfrm>
          <a:prstGeom prst="rect">
            <a:avLst/>
          </a:prstGeom>
        </p:spPr>
      </p:pic>
      <p:cxnSp>
        <p:nvCxnSpPr>
          <p:cNvPr id="15" name="Straight Connector 14"/>
          <p:cNvCxnSpPr/>
          <p:nvPr/>
        </p:nvCxnSpPr>
        <p:spPr>
          <a:xfrm flipV="1">
            <a:off x="339651" y="5617288"/>
            <a:ext cx="8539928" cy="54537"/>
          </a:xfrm>
          <a:prstGeom prst="line">
            <a:avLst/>
          </a:prstGeom>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425353" y="5749734"/>
            <a:ext cx="8245865" cy="892552"/>
          </a:xfrm>
          <a:prstGeom prst="rect">
            <a:avLst/>
          </a:prstGeom>
          <a:noFill/>
        </p:spPr>
        <p:txBody>
          <a:bodyPr wrap="square" rtlCol="0">
            <a:spAutoFit/>
          </a:bodyPr>
          <a:lstStyle/>
          <a:p>
            <a:r>
              <a:rPr lang="en-US" b="1" dirty="0" smtClean="0">
                <a:latin typeface="Calibri"/>
                <a:cs typeface="Calibri"/>
              </a:rPr>
              <a:t>Community Based Experience with Cluster IT </a:t>
            </a:r>
            <a:r>
              <a:rPr lang="en-US" sz="1600" b="1" dirty="0" smtClean="0">
                <a:latin typeface="Calibri"/>
                <a:cs typeface="Calibri"/>
              </a:rPr>
              <a:t>(Harvey, JACI abstract 2/2006)</a:t>
            </a:r>
          </a:p>
          <a:p>
            <a:pPr>
              <a:buFont typeface="Arial"/>
              <a:buChar char="•"/>
            </a:pPr>
            <a:r>
              <a:rPr lang="en-US" sz="1700" dirty="0" smtClean="0">
                <a:latin typeface="Calibri"/>
                <a:cs typeface="Calibri"/>
              </a:rPr>
              <a:t> </a:t>
            </a:r>
            <a:r>
              <a:rPr lang="en-US" sz="1700" dirty="0" err="1" smtClean="0">
                <a:latin typeface="Calibri"/>
                <a:cs typeface="Calibri"/>
              </a:rPr>
              <a:t>Peds</a:t>
            </a:r>
            <a:r>
              <a:rPr lang="en-US" sz="1700" dirty="0" smtClean="0">
                <a:latin typeface="Calibri"/>
                <a:cs typeface="Calibri"/>
              </a:rPr>
              <a:t>/adult with asthma/AR, (?allergen), 9 wk cluster (</a:t>
            </a:r>
            <a:r>
              <a:rPr lang="en-US" sz="1700" dirty="0" err="1" smtClean="0">
                <a:latin typeface="Calibri"/>
                <a:cs typeface="Calibri"/>
              </a:rPr>
              <a:t>n</a:t>
            </a:r>
            <a:r>
              <a:rPr lang="en-US" sz="1700" dirty="0" smtClean="0">
                <a:latin typeface="Calibri"/>
                <a:cs typeface="Calibri"/>
              </a:rPr>
              <a:t>=48) vs. 22 wk conventional (24)</a:t>
            </a:r>
          </a:p>
          <a:p>
            <a:pPr>
              <a:buFont typeface="Arial"/>
              <a:buChar char="•"/>
            </a:pPr>
            <a:r>
              <a:rPr lang="en-US" sz="1700" dirty="0" smtClean="0">
                <a:latin typeface="Calibri"/>
                <a:cs typeface="Calibri"/>
              </a:rPr>
              <a:t> Systemic </a:t>
            </a:r>
            <a:r>
              <a:rPr lang="en-US" sz="1700" dirty="0" err="1" smtClean="0">
                <a:latin typeface="Calibri"/>
                <a:cs typeface="Calibri"/>
              </a:rPr>
              <a:t>rxn</a:t>
            </a:r>
            <a:r>
              <a:rPr lang="en-US" sz="1700" dirty="0" smtClean="0">
                <a:latin typeface="Calibri"/>
                <a:cs typeface="Calibri"/>
              </a:rPr>
              <a:t> mild (</a:t>
            </a:r>
            <a:r>
              <a:rPr lang="en-US" sz="1700" dirty="0" err="1" smtClean="0">
                <a:latin typeface="Calibri"/>
                <a:cs typeface="Calibri"/>
              </a:rPr>
              <a:t>tx</a:t>
            </a:r>
            <a:r>
              <a:rPr lang="en-US" sz="1700" dirty="0" smtClean="0">
                <a:latin typeface="Calibri"/>
                <a:cs typeface="Calibri"/>
              </a:rPr>
              <a:t> with antihistamines); </a:t>
            </a:r>
            <a:r>
              <a:rPr lang="en-US" sz="1700" b="1" dirty="0" smtClean="0">
                <a:latin typeface="Calibri"/>
                <a:cs typeface="Calibri"/>
              </a:rPr>
              <a:t>0.3%</a:t>
            </a:r>
            <a:r>
              <a:rPr lang="en-US" sz="1700" dirty="0" smtClean="0">
                <a:latin typeface="Calibri"/>
                <a:cs typeface="Calibri"/>
              </a:rPr>
              <a:t> of cluster </a:t>
            </a:r>
            <a:r>
              <a:rPr lang="en-US" sz="1700" dirty="0" err="1" smtClean="0">
                <a:latin typeface="Calibri"/>
                <a:cs typeface="Calibri"/>
              </a:rPr>
              <a:t>inj</a:t>
            </a:r>
            <a:r>
              <a:rPr lang="en-US" sz="1700" dirty="0" smtClean="0">
                <a:latin typeface="Calibri"/>
                <a:cs typeface="Calibri"/>
              </a:rPr>
              <a:t> vs. </a:t>
            </a:r>
            <a:r>
              <a:rPr lang="en-US" sz="1700" b="1" dirty="0" smtClean="0">
                <a:latin typeface="Calibri"/>
                <a:cs typeface="Calibri"/>
              </a:rPr>
              <a:t>0.2%</a:t>
            </a:r>
            <a:r>
              <a:rPr lang="en-US" sz="1700" dirty="0" smtClean="0">
                <a:latin typeface="Calibri"/>
                <a:cs typeface="Calibri"/>
              </a:rPr>
              <a:t> conventional </a:t>
            </a:r>
            <a:r>
              <a:rPr lang="en-US" sz="1700" dirty="0" err="1" smtClean="0">
                <a:latin typeface="Calibri"/>
                <a:cs typeface="Calibri"/>
              </a:rPr>
              <a:t>inj</a:t>
            </a:r>
            <a:endParaRPr lang="en-US" sz="1700" dirty="0">
              <a:latin typeface="Calibri"/>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6"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Prospective studies</a:t>
            </a:r>
            <a:endParaRPr lang="en-US" dirty="0">
              <a:latin typeface="Calibri"/>
              <a:cs typeface="Calibri"/>
            </a:endParaRPr>
          </a:p>
        </p:txBody>
      </p:sp>
      <p:graphicFrame>
        <p:nvGraphicFramePr>
          <p:cNvPr id="4" name="Table 3"/>
          <p:cNvGraphicFramePr>
            <a:graphicFrameLocks noGrp="1"/>
          </p:cNvGraphicFramePr>
          <p:nvPr/>
        </p:nvGraphicFramePr>
        <p:xfrm>
          <a:off x="681835" y="3516841"/>
          <a:ext cx="7723856" cy="2934719"/>
        </p:xfrm>
        <a:graphic>
          <a:graphicData uri="http://schemas.openxmlformats.org/drawingml/2006/table">
            <a:tbl>
              <a:tblPr firstRow="1" bandRow="1">
                <a:tableStyleId>{B301B821-A1FF-4177-AEE7-76D212191A09}</a:tableStyleId>
              </a:tblPr>
              <a:tblGrid>
                <a:gridCol w="1930964"/>
                <a:gridCol w="1930964"/>
                <a:gridCol w="1930964"/>
                <a:gridCol w="1930964"/>
              </a:tblGrid>
              <a:tr h="374400">
                <a:tc gridSpan="4">
                  <a:txBody>
                    <a:bodyPr/>
                    <a:lstStyle/>
                    <a:p>
                      <a:r>
                        <a:rPr lang="en-US" sz="2000" dirty="0" smtClean="0">
                          <a:solidFill>
                            <a:srgbClr val="000000"/>
                          </a:solidFill>
                          <a:latin typeface="Calibri"/>
                          <a:cs typeface="Calibri"/>
                        </a:rPr>
                        <a:t>Conventional IT Systemic</a:t>
                      </a:r>
                      <a:r>
                        <a:rPr lang="en-US" sz="2000" baseline="0" dirty="0" smtClean="0">
                          <a:solidFill>
                            <a:srgbClr val="000000"/>
                          </a:solidFill>
                          <a:latin typeface="Calibri"/>
                          <a:cs typeface="Calibri"/>
                        </a:rPr>
                        <a:t> Reaction Rates</a:t>
                      </a:r>
                      <a:endParaRPr lang="en-US" sz="2000" dirty="0">
                        <a:solidFill>
                          <a:srgbClr val="000000"/>
                        </a:solidFill>
                        <a:latin typeface="Calibri"/>
                        <a:cs typeface="Calibri"/>
                      </a:endParaRPr>
                    </a:p>
                  </a:txBody>
                  <a:tcPr/>
                </a:tc>
                <a:tc hMerge="1">
                  <a:txBody>
                    <a:bodyPr/>
                    <a:lstStyle/>
                    <a:p>
                      <a:endParaRPr lang="en-US" dirty="0">
                        <a:latin typeface="Calibri"/>
                        <a:cs typeface="Calibri"/>
                      </a:endParaRPr>
                    </a:p>
                  </a:txBody>
                  <a:tcPr/>
                </a:tc>
                <a:tc hMerge="1">
                  <a:txBody>
                    <a:bodyPr/>
                    <a:lstStyle/>
                    <a:p>
                      <a:endParaRPr lang="en-US" dirty="0">
                        <a:latin typeface="Calibri"/>
                        <a:cs typeface="Calibri"/>
                      </a:endParaRPr>
                    </a:p>
                  </a:txBody>
                  <a:tcPr/>
                </a:tc>
                <a:tc hMerge="1">
                  <a:txBody>
                    <a:bodyPr/>
                    <a:lstStyle/>
                    <a:p>
                      <a:endParaRPr lang="en-US" dirty="0">
                        <a:latin typeface="Calibri"/>
                        <a:cs typeface="Calibri"/>
                      </a:endParaRPr>
                    </a:p>
                  </a:txBody>
                  <a:tcPr/>
                </a:tc>
              </a:tr>
              <a:tr h="374400">
                <a:tc>
                  <a:txBody>
                    <a:bodyPr/>
                    <a:lstStyle/>
                    <a:p>
                      <a:r>
                        <a:rPr lang="en-US" sz="1600" b="1" dirty="0" smtClean="0">
                          <a:latin typeface="Calibri"/>
                          <a:cs typeface="Calibri"/>
                        </a:rPr>
                        <a:t>Study</a:t>
                      </a:r>
                      <a:endParaRPr lang="en-US" sz="1600" b="1" dirty="0">
                        <a:latin typeface="Calibri"/>
                        <a:cs typeface="Calibri"/>
                      </a:endParaRPr>
                    </a:p>
                  </a:txBody>
                  <a:tcPr>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600" b="1" dirty="0" smtClean="0">
                          <a:latin typeface="Calibri"/>
                          <a:cs typeface="Calibri"/>
                        </a:rPr>
                        <a:t>Type</a:t>
                      </a:r>
                      <a:endParaRPr lang="en-US" sz="1600" b="1" dirty="0">
                        <a:latin typeface="Calibri"/>
                        <a:cs typeface="Calibri"/>
                      </a:endParaRPr>
                    </a:p>
                  </a:txBody>
                  <a:tcPr>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600" b="1" dirty="0" smtClean="0">
                          <a:latin typeface="Calibri"/>
                          <a:cs typeface="Calibri"/>
                        </a:rPr>
                        <a:t>Injections</a:t>
                      </a:r>
                      <a:endParaRPr lang="en-US" sz="1600" b="1" dirty="0">
                        <a:latin typeface="Calibri"/>
                        <a:cs typeface="Calibri"/>
                      </a:endParaRPr>
                    </a:p>
                  </a:txBody>
                  <a:tcPr>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600" b="1" dirty="0" smtClean="0">
                          <a:latin typeface="Calibri"/>
                          <a:cs typeface="Calibri"/>
                        </a:rPr>
                        <a:t>Systemic</a:t>
                      </a:r>
                      <a:r>
                        <a:rPr lang="en-US" sz="1600" b="1" baseline="0" dirty="0" smtClean="0">
                          <a:latin typeface="Calibri"/>
                          <a:cs typeface="Calibri"/>
                        </a:rPr>
                        <a:t> </a:t>
                      </a:r>
                      <a:r>
                        <a:rPr lang="en-US" sz="1600" b="1" baseline="0" dirty="0" err="1" smtClean="0">
                          <a:latin typeface="Calibri"/>
                          <a:cs typeface="Calibri"/>
                        </a:rPr>
                        <a:t>rxn</a:t>
                      </a:r>
                      <a:r>
                        <a:rPr lang="en-US" sz="1600" b="1" baseline="0" dirty="0" smtClean="0">
                          <a:latin typeface="Calibri"/>
                          <a:cs typeface="Calibri"/>
                        </a:rPr>
                        <a:t> rate </a:t>
                      </a:r>
                      <a:endParaRPr lang="en-US" sz="1600" b="1" dirty="0">
                        <a:latin typeface="Calibri"/>
                        <a:cs typeface="Calibri"/>
                      </a:endParaRPr>
                    </a:p>
                  </a:txBody>
                  <a:tcPr>
                    <a:lnB w="12700" cap="flat" cmpd="sng" algn="ctr">
                      <a:solidFill>
                        <a:srgbClr val="F0AD00"/>
                      </a:solidFill>
                      <a:prstDash val="solid"/>
                      <a:round/>
                      <a:headEnd type="none" w="med" len="med"/>
                      <a:tailEnd type="none" w="med" len="med"/>
                    </a:lnB>
                    <a:solidFill>
                      <a:schemeClr val="accent1">
                        <a:lumMod val="60000"/>
                        <a:lumOff val="40000"/>
                      </a:schemeClr>
                    </a:solidFill>
                  </a:tcPr>
                </a:tc>
              </a:tr>
              <a:tr h="370840">
                <a:tc>
                  <a:txBody>
                    <a:bodyPr/>
                    <a:lstStyle/>
                    <a:p>
                      <a:r>
                        <a:rPr lang="en-US" dirty="0" smtClean="0">
                          <a:latin typeface="Calibri"/>
                          <a:cs typeface="Calibri"/>
                        </a:rPr>
                        <a:t>Ragusa, </a:t>
                      </a:r>
                      <a:r>
                        <a:rPr lang="en-US" dirty="0" err="1" smtClean="0">
                          <a:latin typeface="Calibri"/>
                          <a:cs typeface="Calibri"/>
                        </a:rPr>
                        <a:t>Eur</a:t>
                      </a:r>
                      <a:r>
                        <a:rPr lang="en-US" dirty="0" smtClean="0">
                          <a:latin typeface="Calibri"/>
                          <a:cs typeface="Calibri"/>
                        </a:rPr>
                        <a:t> Ann All </a:t>
                      </a:r>
                      <a:r>
                        <a:rPr lang="en-US" dirty="0" err="1" smtClean="0">
                          <a:latin typeface="Calibri"/>
                          <a:cs typeface="Calibri"/>
                        </a:rPr>
                        <a:t>Clin</a:t>
                      </a:r>
                      <a:r>
                        <a:rPr lang="en-US" dirty="0" smtClean="0">
                          <a:latin typeface="Calibri"/>
                          <a:cs typeface="Calibri"/>
                        </a:rPr>
                        <a:t> </a:t>
                      </a:r>
                      <a:r>
                        <a:rPr lang="en-US" dirty="0" err="1" smtClean="0">
                          <a:latin typeface="Calibri"/>
                          <a:cs typeface="Calibri"/>
                        </a:rPr>
                        <a:t>Imm</a:t>
                      </a:r>
                      <a:r>
                        <a:rPr lang="en-US" baseline="0" dirty="0" smtClean="0">
                          <a:latin typeface="Calibri"/>
                          <a:cs typeface="Calibri"/>
                        </a:rPr>
                        <a:t> </a:t>
                      </a:r>
                      <a:r>
                        <a:rPr lang="en-US" dirty="0" smtClean="0">
                          <a:latin typeface="Calibri"/>
                          <a:cs typeface="Calibri"/>
                        </a:rPr>
                        <a:t>04</a:t>
                      </a:r>
                      <a:endParaRPr lang="en-US"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a:txBody>
                    <a:bodyPr/>
                    <a:lstStyle/>
                    <a:p>
                      <a:r>
                        <a:rPr lang="en-US" dirty="0" smtClean="0">
                          <a:latin typeface="Calibri"/>
                          <a:cs typeface="Calibri"/>
                        </a:rPr>
                        <a:t>Retrospective</a:t>
                      </a:r>
                      <a:r>
                        <a:rPr lang="en-US" baseline="0" dirty="0" smtClean="0">
                          <a:latin typeface="Calibri"/>
                          <a:cs typeface="Calibri"/>
                        </a:rPr>
                        <a:t> single center </a:t>
                      </a:r>
                      <a:br>
                        <a:rPr lang="en-US" baseline="0" dirty="0" smtClean="0">
                          <a:latin typeface="Calibri"/>
                          <a:cs typeface="Calibri"/>
                        </a:rPr>
                      </a:br>
                      <a:r>
                        <a:rPr lang="en-US" baseline="0" dirty="0" smtClean="0">
                          <a:latin typeface="Calibri"/>
                          <a:cs typeface="Calibri"/>
                        </a:rPr>
                        <a:t>(Italy, 20 yr period) </a:t>
                      </a:r>
                      <a:endParaRPr lang="en-US"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a:txBody>
                    <a:bodyPr/>
                    <a:lstStyle/>
                    <a:p>
                      <a:r>
                        <a:rPr lang="en-US" sz="2000" dirty="0" smtClean="0">
                          <a:latin typeface="Calibri"/>
                          <a:cs typeface="Calibri"/>
                        </a:rPr>
                        <a:t>435,854</a:t>
                      </a:r>
                      <a:endParaRPr lang="en-US" sz="20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a:txBody>
                    <a:bodyPr/>
                    <a:lstStyle/>
                    <a:p>
                      <a:r>
                        <a:rPr lang="en-US" sz="2000" b="1" dirty="0" smtClean="0">
                          <a:latin typeface="Calibri"/>
                          <a:cs typeface="Calibri"/>
                        </a:rPr>
                        <a:t>.06% of</a:t>
                      </a:r>
                      <a:r>
                        <a:rPr lang="en-US" sz="2000" b="1" baseline="0" dirty="0" smtClean="0">
                          <a:latin typeface="Calibri"/>
                          <a:cs typeface="Calibri"/>
                        </a:rPr>
                        <a:t> </a:t>
                      </a:r>
                      <a:r>
                        <a:rPr lang="en-US" sz="2000" b="1" baseline="0" dirty="0" err="1" smtClean="0">
                          <a:latin typeface="Calibri"/>
                          <a:cs typeface="Calibri"/>
                        </a:rPr>
                        <a:t>inj</a:t>
                      </a:r>
                      <a:r>
                        <a:rPr lang="en-US" sz="2000" b="1" baseline="0" dirty="0" smtClean="0">
                          <a:latin typeface="Calibri"/>
                          <a:cs typeface="Calibri"/>
                        </a:rPr>
                        <a:t> </a:t>
                      </a:r>
                      <a:r>
                        <a:rPr lang="en-US" baseline="0" dirty="0" smtClean="0">
                          <a:latin typeface="Calibri"/>
                          <a:cs typeface="Calibri"/>
                        </a:rPr>
                        <a:t/>
                      </a:r>
                      <a:br>
                        <a:rPr lang="en-US" baseline="0" dirty="0" smtClean="0">
                          <a:latin typeface="Calibri"/>
                          <a:cs typeface="Calibri"/>
                        </a:rPr>
                      </a:br>
                      <a:r>
                        <a:rPr lang="en-US" baseline="0" dirty="0" smtClean="0">
                          <a:latin typeface="Calibri"/>
                          <a:cs typeface="Calibri"/>
                        </a:rPr>
                        <a:t>(1</a:t>
                      </a:r>
                      <a:r>
                        <a:rPr lang="en-US" baseline="30000" dirty="0" smtClean="0">
                          <a:latin typeface="Calibri"/>
                          <a:cs typeface="Calibri"/>
                        </a:rPr>
                        <a:t>st</a:t>
                      </a:r>
                      <a:r>
                        <a:rPr lang="en-US" baseline="0" dirty="0" smtClean="0">
                          <a:latin typeface="Calibri"/>
                          <a:cs typeface="Calibri"/>
                        </a:rPr>
                        <a:t> 10 years)</a:t>
                      </a:r>
                    </a:p>
                    <a:p>
                      <a:r>
                        <a:rPr lang="en-US" sz="2000" b="1" dirty="0" smtClean="0">
                          <a:latin typeface="Calibri"/>
                          <a:cs typeface="Calibri"/>
                        </a:rPr>
                        <a:t>.01% of </a:t>
                      </a:r>
                      <a:r>
                        <a:rPr lang="en-US" sz="2000" b="1" dirty="0" err="1" smtClean="0">
                          <a:latin typeface="Calibri"/>
                          <a:cs typeface="Calibri"/>
                        </a:rPr>
                        <a:t>inj</a:t>
                      </a:r>
                      <a:r>
                        <a:rPr lang="en-US" sz="2000" b="1" dirty="0" smtClean="0">
                          <a:latin typeface="Calibri"/>
                          <a:cs typeface="Calibri"/>
                        </a:rPr>
                        <a:t> </a:t>
                      </a:r>
                      <a:r>
                        <a:rPr lang="en-US" dirty="0" smtClean="0">
                          <a:latin typeface="Calibri"/>
                          <a:cs typeface="Calibri"/>
                        </a:rPr>
                        <a:t/>
                      </a:r>
                      <a:br>
                        <a:rPr lang="en-US" dirty="0" smtClean="0">
                          <a:latin typeface="Calibri"/>
                          <a:cs typeface="Calibri"/>
                        </a:rPr>
                      </a:br>
                      <a:r>
                        <a:rPr lang="en-US" dirty="0" smtClean="0">
                          <a:latin typeface="Calibri"/>
                          <a:cs typeface="Calibri"/>
                        </a:rPr>
                        <a:t>(2</a:t>
                      </a:r>
                      <a:r>
                        <a:rPr lang="en-US" baseline="30000" dirty="0" smtClean="0">
                          <a:latin typeface="Calibri"/>
                          <a:cs typeface="Calibri"/>
                        </a:rPr>
                        <a:t>nd</a:t>
                      </a:r>
                      <a:r>
                        <a:rPr lang="en-US" dirty="0" smtClean="0">
                          <a:latin typeface="Calibri"/>
                          <a:cs typeface="Calibri"/>
                        </a:rPr>
                        <a:t> 10 years)</a:t>
                      </a:r>
                      <a:endParaRPr lang="en-US"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r>
              <a:tr h="370840">
                <a:tc>
                  <a:txBody>
                    <a:bodyPr/>
                    <a:lstStyle/>
                    <a:p>
                      <a:r>
                        <a:rPr lang="en-US" dirty="0" smtClean="0">
                          <a:latin typeface="Calibri"/>
                          <a:cs typeface="Calibri"/>
                        </a:rPr>
                        <a:t>Moreno,</a:t>
                      </a:r>
                      <a:r>
                        <a:rPr lang="en-US" baseline="0" dirty="0" smtClean="0">
                          <a:latin typeface="Calibri"/>
                          <a:cs typeface="Calibri"/>
                        </a:rPr>
                        <a:t> </a:t>
                      </a:r>
                      <a:r>
                        <a:rPr kumimoji="0" lang="en-US" sz="1800" kern="1200" dirty="0" err="1" smtClean="0">
                          <a:latin typeface="Calibri"/>
                          <a:cs typeface="Calibri"/>
                        </a:rPr>
                        <a:t>Clin</a:t>
                      </a:r>
                      <a:r>
                        <a:rPr kumimoji="0" lang="en-US" sz="1800" kern="1200" dirty="0" smtClean="0">
                          <a:latin typeface="Calibri"/>
                          <a:cs typeface="Calibri"/>
                        </a:rPr>
                        <a:t> Exp All</a:t>
                      </a:r>
                      <a:r>
                        <a:rPr kumimoji="0" lang="en-US" sz="1800" kern="1200" baseline="0" dirty="0" smtClean="0">
                          <a:latin typeface="Calibri"/>
                          <a:cs typeface="Calibri"/>
                        </a:rPr>
                        <a:t> </a:t>
                      </a:r>
                      <a:r>
                        <a:rPr kumimoji="0" lang="en-US" sz="1800" kern="1200" dirty="0" smtClean="0">
                          <a:latin typeface="Calibri"/>
                          <a:cs typeface="Calibri"/>
                        </a:rPr>
                        <a:t>2004</a:t>
                      </a:r>
                      <a:endParaRPr lang="en-US"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bg1"/>
                    </a:solidFill>
                  </a:tcPr>
                </a:tc>
                <a:tc>
                  <a:txBody>
                    <a:bodyPr/>
                    <a:lstStyle/>
                    <a:p>
                      <a:r>
                        <a:rPr lang="en-US" dirty="0" smtClean="0">
                          <a:latin typeface="Calibri"/>
                          <a:cs typeface="Calibri"/>
                        </a:rPr>
                        <a:t>Prospective</a:t>
                      </a:r>
                      <a:r>
                        <a:rPr lang="en-US" baseline="0" dirty="0" smtClean="0">
                          <a:latin typeface="Calibri"/>
                          <a:cs typeface="Calibri"/>
                        </a:rPr>
                        <a:t> multicenter (Spain)</a:t>
                      </a:r>
                      <a:endParaRPr lang="en-US"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bg1"/>
                    </a:solidFill>
                  </a:tcPr>
                </a:tc>
                <a:tc>
                  <a:txBody>
                    <a:bodyPr/>
                    <a:lstStyle/>
                    <a:p>
                      <a:r>
                        <a:rPr lang="en-US" sz="2000" dirty="0" smtClean="0">
                          <a:latin typeface="Calibri"/>
                          <a:cs typeface="Calibri"/>
                        </a:rPr>
                        <a:t>17,526</a:t>
                      </a:r>
                      <a:endParaRPr lang="en-US" sz="20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bg1"/>
                    </a:solidFill>
                  </a:tcPr>
                </a:tc>
                <a:tc>
                  <a:txBody>
                    <a:bodyPr/>
                    <a:lstStyle/>
                    <a:p>
                      <a:r>
                        <a:rPr lang="en-US" sz="2000" b="1" dirty="0" smtClean="0">
                          <a:latin typeface="Calibri"/>
                          <a:cs typeface="Calibri"/>
                        </a:rPr>
                        <a:t>0.3% of </a:t>
                      </a:r>
                      <a:r>
                        <a:rPr lang="en-US" sz="2000" b="1" dirty="0" err="1" smtClean="0">
                          <a:latin typeface="Calibri"/>
                          <a:cs typeface="Calibri"/>
                        </a:rPr>
                        <a:t>inj</a:t>
                      </a:r>
                      <a:endParaRPr lang="en-US" sz="20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bg1"/>
                    </a:solidFill>
                  </a:tcPr>
                </a:tc>
              </a:tr>
            </a:tbl>
          </a:graphicData>
        </a:graphic>
      </p:graphicFrame>
      <p:sp>
        <p:nvSpPr>
          <p:cNvPr id="5" name="Content Placeholder 4"/>
          <p:cNvSpPr>
            <a:spLocks noGrp="1"/>
          </p:cNvSpPr>
          <p:nvPr>
            <p:ph idx="1"/>
          </p:nvPr>
        </p:nvSpPr>
        <p:spPr>
          <a:xfrm>
            <a:off x="457200" y="1719721"/>
            <a:ext cx="8229600" cy="1710720"/>
          </a:xfrm>
        </p:spPr>
        <p:txBody>
          <a:bodyPr>
            <a:normAutofit/>
          </a:bodyPr>
          <a:lstStyle/>
          <a:p>
            <a:r>
              <a:rPr lang="en-US" sz="2200" dirty="0" smtClean="0">
                <a:latin typeface="Calibri"/>
                <a:cs typeface="Calibri"/>
              </a:rPr>
              <a:t>Basic design of prospective cluster IT studies: enroll patients, put them on cluster protocol, report outcome. </a:t>
            </a:r>
          </a:p>
          <a:p>
            <a:r>
              <a:rPr lang="en-US" sz="2200" dirty="0" smtClean="0">
                <a:latin typeface="Calibri"/>
                <a:cs typeface="Calibri"/>
              </a:rPr>
              <a:t>Can compare cluster studies’ reaction rates with published conventional IT studies: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Prospective studies</a:t>
            </a:r>
            <a:endParaRPr lang="en-US" dirty="0">
              <a:latin typeface="Calibri"/>
              <a:cs typeface="Calibri"/>
            </a:endParaRPr>
          </a:p>
        </p:txBody>
      </p:sp>
      <p:sp>
        <p:nvSpPr>
          <p:cNvPr id="10" name="Content Placeholder 9"/>
          <p:cNvSpPr>
            <a:spLocks noGrp="1"/>
          </p:cNvSpPr>
          <p:nvPr>
            <p:ph sz="half" idx="2"/>
          </p:nvPr>
        </p:nvSpPr>
        <p:spPr>
          <a:xfrm>
            <a:off x="188376" y="4964585"/>
            <a:ext cx="3933193" cy="1674800"/>
          </a:xfrm>
        </p:spPr>
        <p:txBody>
          <a:bodyPr>
            <a:normAutofit/>
          </a:bodyPr>
          <a:lstStyle/>
          <a:p>
            <a:r>
              <a:rPr lang="en-US" sz="2200" dirty="0" smtClean="0">
                <a:latin typeface="Calibri"/>
                <a:cs typeface="Calibri"/>
              </a:rPr>
              <a:t>Clinical efficacy not reported</a:t>
            </a:r>
          </a:p>
          <a:p>
            <a:r>
              <a:rPr lang="en-US" sz="2200" dirty="0" smtClean="0">
                <a:latin typeface="Calibri"/>
                <a:cs typeface="Calibri"/>
              </a:rPr>
              <a:t>Maintenance doses a little questionable</a:t>
            </a:r>
          </a:p>
          <a:p>
            <a:endParaRPr lang="en-US" sz="2000" dirty="0" smtClean="0"/>
          </a:p>
        </p:txBody>
      </p:sp>
      <p:graphicFrame>
        <p:nvGraphicFramePr>
          <p:cNvPr id="4" name="Table 3"/>
          <p:cNvGraphicFramePr>
            <a:graphicFrameLocks noGrp="1"/>
          </p:cNvGraphicFramePr>
          <p:nvPr/>
        </p:nvGraphicFramePr>
        <p:xfrm>
          <a:off x="339651" y="1670218"/>
          <a:ext cx="8539928" cy="3261360"/>
        </p:xfrm>
        <a:graphic>
          <a:graphicData uri="http://schemas.openxmlformats.org/drawingml/2006/table">
            <a:tbl>
              <a:tblPr firstRow="1" bandRow="1">
                <a:tableStyleId>{B301B821-A1FF-4177-AEE7-76D212191A09}</a:tableStyleId>
              </a:tblPr>
              <a:tblGrid>
                <a:gridCol w="2730098"/>
                <a:gridCol w="2360747"/>
                <a:gridCol w="3449083"/>
              </a:tblGrid>
              <a:tr h="572684">
                <a:tc gridSpan="3">
                  <a:txBody>
                    <a:bodyPr/>
                    <a:lstStyle/>
                    <a:p>
                      <a:r>
                        <a:rPr lang="en-US" sz="2000" b="1" dirty="0" smtClean="0">
                          <a:solidFill>
                            <a:schemeClr val="tx1"/>
                          </a:solidFill>
                          <a:latin typeface="Calibri"/>
                          <a:cs typeface="Calibri"/>
                        </a:rPr>
                        <a:t>Safety of Two Cluster Schedules for SCIT in AR or Asthma Patients Sensitized</a:t>
                      </a:r>
                      <a:r>
                        <a:rPr lang="en-US" sz="2000" b="1" baseline="0" dirty="0" smtClean="0">
                          <a:solidFill>
                            <a:schemeClr val="tx1"/>
                          </a:solidFill>
                          <a:latin typeface="Calibri"/>
                          <a:cs typeface="Calibri"/>
                        </a:rPr>
                        <a:t> to Inhalant Allergens</a:t>
                      </a:r>
                      <a:r>
                        <a:rPr lang="en-US" sz="2000" b="1" dirty="0" smtClean="0">
                          <a:solidFill>
                            <a:schemeClr val="tx1"/>
                          </a:solidFill>
                          <a:latin typeface="Calibri"/>
                          <a:cs typeface="Calibri"/>
                        </a:rPr>
                        <a:t> </a:t>
                      </a:r>
                      <a:r>
                        <a:rPr lang="en-US" sz="1800" dirty="0" smtClean="0">
                          <a:solidFill>
                            <a:schemeClr val="tx1"/>
                          </a:solidFill>
                          <a:latin typeface="Calibri"/>
                          <a:cs typeface="Calibri"/>
                        </a:rPr>
                        <a:t>(</a:t>
                      </a:r>
                      <a:r>
                        <a:rPr lang="en-US" sz="1800" dirty="0" err="1" smtClean="0">
                          <a:solidFill>
                            <a:schemeClr val="tx1"/>
                          </a:solidFill>
                          <a:latin typeface="Calibri"/>
                          <a:cs typeface="Calibri"/>
                        </a:rPr>
                        <a:t>Pfaar</a:t>
                      </a:r>
                      <a:r>
                        <a:rPr lang="en-US" sz="1800" dirty="0" smtClean="0">
                          <a:solidFill>
                            <a:schemeClr val="tx1"/>
                          </a:solidFill>
                          <a:latin typeface="Calibri"/>
                          <a:cs typeface="Calibri"/>
                        </a:rPr>
                        <a:t>, </a:t>
                      </a:r>
                      <a:r>
                        <a:rPr lang="en-US" sz="1800" dirty="0" err="1" smtClean="0">
                          <a:solidFill>
                            <a:schemeClr val="tx1"/>
                          </a:solidFill>
                          <a:latin typeface="Calibri"/>
                          <a:cs typeface="Calibri"/>
                        </a:rPr>
                        <a:t>Int</a:t>
                      </a:r>
                      <a:r>
                        <a:rPr lang="en-US" sz="1800" dirty="0" smtClean="0">
                          <a:solidFill>
                            <a:schemeClr val="tx1"/>
                          </a:solidFill>
                          <a:latin typeface="Calibri"/>
                          <a:cs typeface="Calibri"/>
                        </a:rPr>
                        <a:t> Arch All </a:t>
                      </a:r>
                      <a:r>
                        <a:rPr lang="en-US" sz="1800" dirty="0" err="1" smtClean="0">
                          <a:solidFill>
                            <a:schemeClr val="tx1"/>
                          </a:solidFill>
                          <a:latin typeface="Calibri"/>
                          <a:cs typeface="Calibri"/>
                        </a:rPr>
                        <a:t>Imm</a:t>
                      </a:r>
                      <a:r>
                        <a:rPr lang="en-US" sz="1800" dirty="0" smtClean="0">
                          <a:solidFill>
                            <a:schemeClr val="tx1"/>
                          </a:solidFill>
                          <a:latin typeface="Calibri"/>
                          <a:cs typeface="Calibri"/>
                        </a:rPr>
                        <a:t> 2009)</a:t>
                      </a:r>
                    </a:p>
                  </a:txBody>
                  <a:tcPr marL="1188720">
                    <a:lnL w="9525" cap="flat" cmpd="sng" algn="ctr">
                      <a:solidFill>
                        <a:srgbClr val="F0AD00"/>
                      </a:solidFill>
                      <a:prstDash val="solid"/>
                      <a:round/>
                      <a:headEnd type="none" w="med" len="med"/>
                      <a:tailEnd type="none" w="med" len="med"/>
                    </a:lnL>
                    <a:lnR w="9525"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9525" cap="flat" cmpd="sng" algn="ctr">
                      <a:solidFill>
                        <a:srgbClr val="F0AD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518143">
                <a:tc>
                  <a:txBody>
                    <a:bodyPr/>
                    <a:lstStyle/>
                    <a:p>
                      <a:r>
                        <a:rPr lang="en-US" sz="1800" b="1" dirty="0" smtClean="0">
                          <a:latin typeface="Calibri"/>
                          <a:cs typeface="Calibri"/>
                        </a:rPr>
                        <a:t>Subjects:</a:t>
                      </a:r>
                      <a:r>
                        <a:rPr lang="en-US" sz="1800" b="1" baseline="0" dirty="0" smtClean="0">
                          <a:latin typeface="Calibri"/>
                          <a:cs typeface="Calibri"/>
                        </a:rPr>
                        <a:t> Adult, AR and/or asthma</a:t>
                      </a:r>
                      <a:endParaRPr lang="en-US" sz="18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800" b="1" dirty="0" smtClean="0">
                          <a:latin typeface="Calibri"/>
                          <a:cs typeface="Calibri"/>
                        </a:rPr>
                        <a:t>IT Schedule</a:t>
                      </a:r>
                      <a:endParaRPr lang="en-US" sz="18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800" b="1" dirty="0" smtClean="0">
                          <a:latin typeface="Calibri"/>
                          <a:cs typeface="Calibri"/>
                        </a:rPr>
                        <a:t>Adverse </a:t>
                      </a:r>
                      <a:r>
                        <a:rPr lang="en-US" sz="1800" b="1" dirty="0" err="1" smtClean="0">
                          <a:latin typeface="Calibri"/>
                          <a:cs typeface="Calibri"/>
                        </a:rPr>
                        <a:t>rxn</a:t>
                      </a:r>
                      <a:r>
                        <a:rPr lang="en-US" sz="1800" b="1" baseline="0" dirty="0" smtClean="0">
                          <a:latin typeface="Calibri"/>
                          <a:cs typeface="Calibri"/>
                        </a:rPr>
                        <a:t> rate</a:t>
                      </a:r>
                      <a:endParaRPr lang="en-US" sz="18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r>
              <a:tr h="572684">
                <a:tc>
                  <a:txBody>
                    <a:bodyPr/>
                    <a:lstStyle/>
                    <a:p>
                      <a:pPr>
                        <a:buFont typeface="Arial"/>
                        <a:buNone/>
                      </a:pPr>
                      <a:r>
                        <a:rPr lang="en-US" sz="1900" b="1" dirty="0" smtClean="0">
                          <a:latin typeface="Calibri"/>
                          <a:cs typeface="Calibri"/>
                        </a:rPr>
                        <a:t>HDM IT (47)</a:t>
                      </a:r>
                    </a:p>
                    <a:p>
                      <a:pPr>
                        <a:buFont typeface="Arial"/>
                        <a:buChar char="•"/>
                      </a:pPr>
                      <a:r>
                        <a:rPr lang="en-US" sz="1900" b="1" dirty="0" smtClean="0">
                          <a:latin typeface="Calibri"/>
                          <a:cs typeface="Calibri"/>
                        </a:rPr>
                        <a:t> </a:t>
                      </a:r>
                      <a:r>
                        <a:rPr lang="en-US" sz="1900" b="1" dirty="0" err="1" smtClean="0">
                          <a:latin typeface="Calibri"/>
                          <a:cs typeface="Calibri"/>
                        </a:rPr>
                        <a:t>Der</a:t>
                      </a:r>
                      <a:r>
                        <a:rPr lang="en-US" sz="1900" b="1" dirty="0" smtClean="0">
                          <a:latin typeface="Calibri"/>
                          <a:cs typeface="Calibri"/>
                        </a:rPr>
                        <a:t> </a:t>
                      </a:r>
                      <a:r>
                        <a:rPr lang="en-US" sz="1900" b="1" dirty="0" err="1" smtClean="0">
                          <a:latin typeface="Calibri"/>
                          <a:cs typeface="Calibri"/>
                        </a:rPr>
                        <a:t>p</a:t>
                      </a:r>
                      <a:r>
                        <a:rPr lang="en-US" sz="1900" b="1" dirty="0" smtClean="0">
                          <a:latin typeface="Calibri"/>
                          <a:cs typeface="Calibri"/>
                        </a:rPr>
                        <a:t> 1</a:t>
                      </a:r>
                      <a:r>
                        <a:rPr lang="en-US" sz="1900" b="1" baseline="0" dirty="0" smtClean="0">
                          <a:latin typeface="Calibri"/>
                          <a:cs typeface="Calibri"/>
                        </a:rPr>
                        <a:t> &amp;</a:t>
                      </a:r>
                      <a:r>
                        <a:rPr lang="en-US" sz="1900" b="1" dirty="0" smtClean="0">
                          <a:latin typeface="Calibri"/>
                          <a:cs typeface="Calibri"/>
                        </a:rPr>
                        <a:t> </a:t>
                      </a:r>
                      <a:r>
                        <a:rPr lang="en-US" sz="1900" b="1" dirty="0" err="1" smtClean="0">
                          <a:latin typeface="Calibri"/>
                          <a:cs typeface="Calibri"/>
                        </a:rPr>
                        <a:t>Der</a:t>
                      </a:r>
                      <a:r>
                        <a:rPr lang="en-US" sz="1900" b="1" dirty="0" smtClean="0">
                          <a:latin typeface="Calibri"/>
                          <a:cs typeface="Calibri"/>
                        </a:rPr>
                        <a:t> </a:t>
                      </a:r>
                      <a:r>
                        <a:rPr lang="en-US" sz="1900" b="1" dirty="0" err="1" smtClean="0">
                          <a:latin typeface="Calibri"/>
                          <a:cs typeface="Calibri"/>
                        </a:rPr>
                        <a:t>f</a:t>
                      </a:r>
                      <a:r>
                        <a:rPr lang="en-US" sz="1900" b="1" dirty="0" smtClean="0">
                          <a:latin typeface="Calibri"/>
                          <a:cs typeface="Calibri"/>
                        </a:rPr>
                        <a:t> 1</a:t>
                      </a:r>
                      <a:endParaRPr lang="en-US" sz="19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900" dirty="0" smtClean="0">
                          <a:latin typeface="Calibri"/>
                          <a:cs typeface="Calibri"/>
                        </a:rPr>
                        <a:t>3 wks</a:t>
                      </a:r>
                      <a:r>
                        <a:rPr lang="en-US" sz="1900" baseline="0" dirty="0" smtClean="0">
                          <a:latin typeface="Calibri"/>
                          <a:cs typeface="Calibri"/>
                        </a:rPr>
                        <a:t> (</a:t>
                      </a:r>
                      <a:r>
                        <a:rPr lang="en-US" sz="1900" dirty="0" smtClean="0">
                          <a:latin typeface="Calibri"/>
                          <a:cs typeface="Calibri"/>
                        </a:rPr>
                        <a:t>3/2/2 </a:t>
                      </a:r>
                      <a:r>
                        <a:rPr lang="en-US" sz="1900" dirty="0" err="1" smtClean="0">
                          <a:latin typeface="Calibri"/>
                          <a:cs typeface="Calibri"/>
                        </a:rPr>
                        <a:t>inj</a:t>
                      </a:r>
                      <a:r>
                        <a:rPr lang="en-US" sz="1900" baseline="0" dirty="0" smtClean="0">
                          <a:latin typeface="Calibri"/>
                          <a:cs typeface="Calibri"/>
                        </a:rPr>
                        <a:t> per wk)</a:t>
                      </a:r>
                      <a:endParaRPr lang="en-US" sz="19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rowSpan="2">
                  <a:txBody>
                    <a:bodyPr/>
                    <a:lstStyle/>
                    <a:p>
                      <a:pPr>
                        <a:buFont typeface="Arial"/>
                        <a:buChar char="•"/>
                      </a:pPr>
                      <a:r>
                        <a:rPr lang="en-US" sz="1800" i="0" dirty="0" smtClean="0">
                          <a:latin typeface="Calibri"/>
                          <a:cs typeface="Calibri"/>
                        </a:rPr>
                        <a:t> </a:t>
                      </a:r>
                      <a:r>
                        <a:rPr lang="en-US" sz="1900" i="0" dirty="0" smtClean="0">
                          <a:latin typeface="Calibri"/>
                          <a:cs typeface="Calibri"/>
                        </a:rPr>
                        <a:t>All</a:t>
                      </a:r>
                      <a:r>
                        <a:rPr lang="en-US" sz="1900" i="0" baseline="0" dirty="0" smtClean="0">
                          <a:latin typeface="Calibri"/>
                          <a:cs typeface="Calibri"/>
                        </a:rPr>
                        <a:t> systemic reactions mild; pollen </a:t>
                      </a:r>
                      <a:r>
                        <a:rPr lang="en-US" sz="1900" b="1" i="0" baseline="0" dirty="0" smtClean="0">
                          <a:latin typeface="Calibri"/>
                          <a:cs typeface="Calibri"/>
                        </a:rPr>
                        <a:t>0.1% </a:t>
                      </a:r>
                      <a:r>
                        <a:rPr lang="en-US" sz="1900" i="0" baseline="0" dirty="0" smtClean="0">
                          <a:latin typeface="Calibri"/>
                          <a:cs typeface="Calibri"/>
                        </a:rPr>
                        <a:t>of </a:t>
                      </a:r>
                      <a:r>
                        <a:rPr lang="en-US" sz="1900" i="0" baseline="0" dirty="0" err="1" smtClean="0">
                          <a:latin typeface="Calibri"/>
                          <a:cs typeface="Calibri"/>
                        </a:rPr>
                        <a:t>inj</a:t>
                      </a:r>
                      <a:r>
                        <a:rPr lang="en-US" sz="1900" i="0" baseline="0" dirty="0" smtClean="0">
                          <a:latin typeface="Calibri"/>
                          <a:cs typeface="Calibri"/>
                        </a:rPr>
                        <a:t>, dust mite </a:t>
                      </a:r>
                      <a:r>
                        <a:rPr lang="en-US" sz="1900" b="1" i="0" baseline="0" dirty="0" smtClean="0">
                          <a:latin typeface="Calibri"/>
                          <a:cs typeface="Calibri"/>
                        </a:rPr>
                        <a:t>0.3% </a:t>
                      </a:r>
                      <a:r>
                        <a:rPr lang="en-US" sz="1900" i="0" baseline="0" dirty="0" smtClean="0">
                          <a:latin typeface="Calibri"/>
                          <a:cs typeface="Calibri"/>
                        </a:rPr>
                        <a:t>of </a:t>
                      </a:r>
                      <a:r>
                        <a:rPr lang="en-US" sz="1900" i="0" baseline="0" dirty="0" err="1" smtClean="0">
                          <a:latin typeface="Calibri"/>
                          <a:cs typeface="Calibri"/>
                        </a:rPr>
                        <a:t>inj</a:t>
                      </a:r>
                      <a:r>
                        <a:rPr lang="en-US" sz="1800" i="0" baseline="0" dirty="0" smtClean="0">
                          <a:latin typeface="Calibri"/>
                          <a:cs typeface="Calibri"/>
                        </a:rPr>
                        <a:t/>
                      </a:r>
                      <a:br>
                        <a:rPr lang="en-US" sz="1800" i="0" baseline="0" dirty="0" smtClean="0">
                          <a:latin typeface="Calibri"/>
                          <a:cs typeface="Calibri"/>
                        </a:rPr>
                      </a:br>
                      <a:endParaRPr lang="en-US" sz="1800" i="0" baseline="0" dirty="0" smtClean="0">
                        <a:latin typeface="Calibri"/>
                        <a:cs typeface="Calibri"/>
                      </a:endParaRPr>
                    </a:p>
                    <a:p>
                      <a:pPr>
                        <a:buFont typeface="Arial"/>
                        <a:buChar char="•"/>
                      </a:pPr>
                      <a:r>
                        <a:rPr lang="en-US" sz="1900" i="0" baseline="0" dirty="0" smtClean="0">
                          <a:latin typeface="Calibri"/>
                          <a:cs typeface="Calibri"/>
                        </a:rPr>
                        <a:t> LLR; pollen </a:t>
                      </a:r>
                      <a:r>
                        <a:rPr lang="en-US" sz="1900" b="1" i="0" baseline="0" dirty="0" smtClean="0">
                          <a:latin typeface="Calibri"/>
                          <a:cs typeface="Calibri"/>
                        </a:rPr>
                        <a:t>3.6% </a:t>
                      </a:r>
                      <a:r>
                        <a:rPr lang="en-US" sz="1900" i="0" baseline="0" dirty="0" smtClean="0">
                          <a:latin typeface="Calibri"/>
                          <a:cs typeface="Calibri"/>
                        </a:rPr>
                        <a:t>of </a:t>
                      </a:r>
                      <a:r>
                        <a:rPr lang="en-US" sz="1900" i="0" baseline="0" dirty="0" err="1" smtClean="0">
                          <a:latin typeface="Calibri"/>
                          <a:cs typeface="Calibri"/>
                        </a:rPr>
                        <a:t>inj</a:t>
                      </a:r>
                      <a:r>
                        <a:rPr lang="en-US" sz="1900" i="0" baseline="0" dirty="0" smtClean="0">
                          <a:latin typeface="Calibri"/>
                          <a:cs typeface="Calibri"/>
                        </a:rPr>
                        <a:t>, </a:t>
                      </a:r>
                      <a:br>
                        <a:rPr lang="en-US" sz="1900" i="0" baseline="0" dirty="0" smtClean="0">
                          <a:latin typeface="Calibri"/>
                          <a:cs typeface="Calibri"/>
                        </a:rPr>
                      </a:br>
                      <a:r>
                        <a:rPr lang="en-US" sz="1900" i="0" baseline="0" dirty="0" smtClean="0">
                          <a:latin typeface="Calibri"/>
                          <a:cs typeface="Calibri"/>
                        </a:rPr>
                        <a:t>DM </a:t>
                      </a:r>
                      <a:r>
                        <a:rPr lang="en-US" sz="1900" b="1" i="0" baseline="0" dirty="0" smtClean="0">
                          <a:latin typeface="Calibri"/>
                          <a:cs typeface="Calibri"/>
                        </a:rPr>
                        <a:t>1.9% </a:t>
                      </a:r>
                      <a:r>
                        <a:rPr lang="en-US" sz="1900" i="0" baseline="0" dirty="0" smtClean="0">
                          <a:latin typeface="Calibri"/>
                          <a:cs typeface="Calibri"/>
                        </a:rPr>
                        <a:t>of </a:t>
                      </a:r>
                      <a:r>
                        <a:rPr lang="en-US" sz="1900" i="0" baseline="0" dirty="0" err="1" smtClean="0">
                          <a:latin typeface="Calibri"/>
                          <a:cs typeface="Calibri"/>
                        </a:rPr>
                        <a:t>inj</a:t>
                      </a:r>
                      <a:endParaRPr lang="en-US" sz="1900" i="0" baseline="0" dirty="0" smtClean="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r>
              <a:tr h="888976">
                <a:tc>
                  <a:txBody>
                    <a:bodyPr/>
                    <a:lstStyle/>
                    <a:p>
                      <a:r>
                        <a:rPr lang="en-US" sz="1900" b="1" dirty="0" smtClean="0">
                          <a:latin typeface="Calibri"/>
                          <a:cs typeface="Calibri"/>
                        </a:rPr>
                        <a:t>Pollen IT </a:t>
                      </a:r>
                      <a:r>
                        <a:rPr lang="en-US" sz="1900" b="1" baseline="0" dirty="0" smtClean="0">
                          <a:latin typeface="Calibri"/>
                          <a:cs typeface="Calibri"/>
                        </a:rPr>
                        <a:t>(110)</a:t>
                      </a:r>
                    </a:p>
                    <a:p>
                      <a:pPr>
                        <a:buFont typeface="Arial"/>
                        <a:buChar char="•"/>
                      </a:pPr>
                      <a:r>
                        <a:rPr lang="en-US" sz="1900" b="1" baseline="0" dirty="0" smtClean="0">
                          <a:latin typeface="Calibri"/>
                          <a:cs typeface="Calibri"/>
                        </a:rPr>
                        <a:t> 5 grass mix</a:t>
                      </a:r>
                    </a:p>
                    <a:p>
                      <a:pPr>
                        <a:buFont typeface="Arial"/>
                        <a:buChar char="•"/>
                      </a:pPr>
                      <a:r>
                        <a:rPr lang="en-US" sz="1900" b="1" baseline="0" dirty="0" smtClean="0">
                          <a:latin typeface="Calibri"/>
                          <a:cs typeface="Calibri"/>
                        </a:rPr>
                        <a:t> olive + 3 grass mix</a:t>
                      </a:r>
                    </a:p>
                    <a:p>
                      <a:pPr>
                        <a:buFont typeface="Arial"/>
                        <a:buChar char="•"/>
                      </a:pPr>
                      <a:r>
                        <a:rPr lang="en-US" sz="1900" b="1" baseline="0" dirty="0" smtClean="0">
                          <a:latin typeface="Calibri"/>
                          <a:cs typeface="Calibri"/>
                        </a:rPr>
                        <a:t> 3 tree mix</a:t>
                      </a:r>
                      <a:endParaRPr lang="en-US" sz="19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900" dirty="0" smtClean="0">
                          <a:latin typeface="Calibri"/>
                          <a:cs typeface="Calibri"/>
                        </a:rPr>
                        <a:t>4</a:t>
                      </a:r>
                      <a:r>
                        <a:rPr lang="en-US" sz="1900" baseline="0" dirty="0" smtClean="0">
                          <a:latin typeface="Calibri"/>
                          <a:cs typeface="Calibri"/>
                        </a:rPr>
                        <a:t> wks (3/3/2/2 </a:t>
                      </a:r>
                      <a:r>
                        <a:rPr lang="en-US" sz="1900" baseline="0" dirty="0" err="1" smtClean="0">
                          <a:latin typeface="Calibri"/>
                          <a:cs typeface="Calibri"/>
                        </a:rPr>
                        <a:t>inj</a:t>
                      </a:r>
                      <a:r>
                        <a:rPr lang="en-US" sz="1900" baseline="0" dirty="0" smtClean="0">
                          <a:latin typeface="Calibri"/>
                          <a:cs typeface="Calibri"/>
                        </a:rPr>
                        <a:t> per wk)</a:t>
                      </a:r>
                      <a:endParaRPr lang="en-US" sz="19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noFill/>
                  </a:tcPr>
                </a:tc>
                <a:tc vMerge="1">
                  <a:txBody>
                    <a:bodyPr/>
                    <a:lstStyle/>
                    <a:p>
                      <a:endParaRPr lang="en-US" dirty="0"/>
                    </a:p>
                  </a:txBody>
                  <a:tcPr/>
                </a:tc>
              </a:tr>
            </a:tbl>
          </a:graphicData>
        </a:graphic>
      </p:graphicFrame>
      <p:pic>
        <p:nvPicPr>
          <p:cNvPr id="6" name="Picture 5"/>
          <p:cNvPicPr>
            <a:picLocks noChangeAspect="1"/>
          </p:cNvPicPr>
          <p:nvPr/>
        </p:nvPicPr>
        <p:blipFill>
          <a:blip r:embed="rId3"/>
          <a:stretch>
            <a:fillRect/>
          </a:stretch>
        </p:blipFill>
        <p:spPr>
          <a:xfrm>
            <a:off x="339650" y="1670217"/>
            <a:ext cx="1059975" cy="707575"/>
          </a:xfrm>
          <a:prstGeom prst="rect">
            <a:avLst/>
          </a:prstGeom>
        </p:spPr>
      </p:pic>
      <p:graphicFrame>
        <p:nvGraphicFramePr>
          <p:cNvPr id="7" name="Table 6"/>
          <p:cNvGraphicFramePr>
            <a:graphicFrameLocks noGrp="1"/>
          </p:cNvGraphicFramePr>
          <p:nvPr/>
        </p:nvGraphicFramePr>
        <p:xfrm>
          <a:off x="4319695" y="5098242"/>
          <a:ext cx="4567675" cy="1483360"/>
        </p:xfrm>
        <a:graphic>
          <a:graphicData uri="http://schemas.openxmlformats.org/drawingml/2006/table">
            <a:tbl>
              <a:tblPr firstRow="1" bandRow="1">
                <a:tableStyleId>{69CF1AB2-1976-4502-BF36-3FF5EA218861}</a:tableStyleId>
              </a:tblPr>
              <a:tblGrid>
                <a:gridCol w="1113802"/>
                <a:gridCol w="1295949"/>
                <a:gridCol w="2157924"/>
              </a:tblGrid>
              <a:tr h="370840">
                <a:tc>
                  <a:txBody>
                    <a:bodyPr/>
                    <a:lstStyle/>
                    <a:p>
                      <a:r>
                        <a:rPr lang="en-US" dirty="0" smtClean="0">
                          <a:latin typeface="Calibri"/>
                          <a:cs typeface="Calibri"/>
                        </a:rPr>
                        <a:t>Allergen</a:t>
                      </a:r>
                      <a:endParaRPr lang="en-US" dirty="0">
                        <a:latin typeface="Calibri"/>
                        <a:cs typeface="Calibri"/>
                      </a:endParaRPr>
                    </a:p>
                  </a:txBody>
                  <a:tcPr/>
                </a:tc>
                <a:tc>
                  <a:txBody>
                    <a:bodyPr/>
                    <a:lstStyle/>
                    <a:p>
                      <a:r>
                        <a:rPr lang="en-US" dirty="0" err="1" smtClean="0">
                          <a:latin typeface="Calibri"/>
                          <a:cs typeface="Calibri"/>
                        </a:rPr>
                        <a:t>Maint</a:t>
                      </a:r>
                      <a:r>
                        <a:rPr lang="en-US" dirty="0" smtClean="0">
                          <a:latin typeface="Calibri"/>
                          <a:cs typeface="Calibri"/>
                        </a:rPr>
                        <a:t> dose</a:t>
                      </a:r>
                      <a:endParaRPr lang="en-US" dirty="0">
                        <a:latin typeface="Calibri"/>
                        <a:cs typeface="Calibri"/>
                      </a:endParaRPr>
                    </a:p>
                  </a:txBody>
                  <a:tcPr/>
                </a:tc>
                <a:tc>
                  <a:txBody>
                    <a:bodyPr/>
                    <a:lstStyle/>
                    <a:p>
                      <a:r>
                        <a:rPr lang="en-US" dirty="0" smtClean="0">
                          <a:latin typeface="Calibri"/>
                          <a:cs typeface="Calibri"/>
                        </a:rPr>
                        <a:t>Probable eff. dose</a:t>
                      </a:r>
                      <a:endParaRPr lang="en-US" dirty="0">
                        <a:latin typeface="Calibri"/>
                        <a:cs typeface="Calibri"/>
                      </a:endParaRPr>
                    </a:p>
                  </a:txBody>
                  <a:tcPr/>
                </a:tc>
              </a:tr>
              <a:tr h="370840">
                <a:tc>
                  <a:txBody>
                    <a:bodyPr/>
                    <a:lstStyle/>
                    <a:p>
                      <a:r>
                        <a:rPr lang="en-US" dirty="0" err="1" smtClean="0">
                          <a:latin typeface="Calibri"/>
                          <a:cs typeface="Calibri"/>
                        </a:rPr>
                        <a:t>Der</a:t>
                      </a:r>
                      <a:r>
                        <a:rPr lang="en-US" dirty="0" smtClean="0">
                          <a:latin typeface="Calibri"/>
                          <a:cs typeface="Calibri"/>
                        </a:rPr>
                        <a:t> </a:t>
                      </a:r>
                      <a:r>
                        <a:rPr lang="en-US" dirty="0" err="1" smtClean="0">
                          <a:latin typeface="Calibri"/>
                          <a:cs typeface="Calibri"/>
                        </a:rPr>
                        <a:t>p</a:t>
                      </a:r>
                      <a:r>
                        <a:rPr lang="en-US" dirty="0" smtClean="0">
                          <a:latin typeface="Calibri"/>
                          <a:cs typeface="Calibri"/>
                        </a:rPr>
                        <a:t> 1</a:t>
                      </a:r>
                      <a:endParaRPr lang="en-US" dirty="0">
                        <a:latin typeface="Calibri"/>
                        <a:cs typeface="Calibri"/>
                      </a:endParaRPr>
                    </a:p>
                  </a:txBody>
                  <a:tcPr/>
                </a:tc>
                <a:tc>
                  <a:txBody>
                    <a:bodyPr/>
                    <a:lstStyle/>
                    <a:p>
                      <a:r>
                        <a:rPr lang="en-US" dirty="0" smtClean="0">
                          <a:latin typeface="Calibri"/>
                          <a:cs typeface="Calibri"/>
                        </a:rPr>
                        <a:t>8 </a:t>
                      </a:r>
                      <a:r>
                        <a:rPr lang="en-US" dirty="0" err="1" smtClean="0">
                          <a:latin typeface="Calibri"/>
                          <a:cs typeface="Calibri"/>
                        </a:rPr>
                        <a:t>μg</a:t>
                      </a:r>
                      <a:endParaRPr lang="en-US" dirty="0">
                        <a:latin typeface="Calibri"/>
                        <a:cs typeface="Calibri"/>
                      </a:endParaRPr>
                    </a:p>
                  </a:txBody>
                  <a:tcPr/>
                </a:tc>
                <a:tc>
                  <a:txBody>
                    <a:bodyPr/>
                    <a:lstStyle/>
                    <a:p>
                      <a:r>
                        <a:rPr lang="en-US" dirty="0" smtClean="0">
                          <a:latin typeface="Calibri"/>
                          <a:cs typeface="Calibri"/>
                        </a:rPr>
                        <a:t>3.25 - 12 </a:t>
                      </a:r>
                      <a:r>
                        <a:rPr lang="en-US" dirty="0" err="1" smtClean="0">
                          <a:latin typeface="Calibri"/>
                          <a:cs typeface="Calibri"/>
                        </a:rPr>
                        <a:t>μg</a:t>
                      </a:r>
                      <a:endParaRPr lang="en-US" dirty="0">
                        <a:latin typeface="Calibri"/>
                        <a:cs typeface="Calibri"/>
                      </a:endParaRPr>
                    </a:p>
                  </a:txBody>
                  <a:tcPr/>
                </a:tc>
              </a:tr>
              <a:tr h="370840">
                <a:tc>
                  <a:txBody>
                    <a:bodyPr/>
                    <a:lstStyle/>
                    <a:p>
                      <a:r>
                        <a:rPr lang="en-US" dirty="0" err="1" smtClean="0">
                          <a:latin typeface="Calibri"/>
                          <a:cs typeface="Calibri"/>
                        </a:rPr>
                        <a:t>Phl</a:t>
                      </a:r>
                      <a:r>
                        <a:rPr lang="en-US" baseline="0" dirty="0" smtClean="0">
                          <a:latin typeface="Calibri"/>
                          <a:cs typeface="Calibri"/>
                        </a:rPr>
                        <a:t> </a:t>
                      </a:r>
                      <a:r>
                        <a:rPr lang="en-US" baseline="0" dirty="0" err="1" smtClean="0">
                          <a:latin typeface="Calibri"/>
                          <a:cs typeface="Calibri"/>
                        </a:rPr>
                        <a:t>p</a:t>
                      </a:r>
                      <a:r>
                        <a:rPr lang="en-US" baseline="0" dirty="0" smtClean="0">
                          <a:latin typeface="Calibri"/>
                          <a:cs typeface="Calibri"/>
                        </a:rPr>
                        <a:t> 5</a:t>
                      </a:r>
                      <a:endParaRPr lang="en-US" dirty="0">
                        <a:latin typeface="Calibri"/>
                        <a:cs typeface="Calibri"/>
                      </a:endParaRPr>
                    </a:p>
                  </a:txBody>
                  <a:tcPr/>
                </a:tc>
                <a:tc>
                  <a:txBody>
                    <a:bodyPr/>
                    <a:lstStyle/>
                    <a:p>
                      <a:r>
                        <a:rPr lang="en-US" dirty="0" smtClean="0">
                          <a:latin typeface="Calibri"/>
                          <a:cs typeface="Calibri"/>
                        </a:rPr>
                        <a:t>5.6 </a:t>
                      </a:r>
                      <a:r>
                        <a:rPr lang="en-US" dirty="0" err="1" smtClean="0">
                          <a:latin typeface="Calibri"/>
                          <a:cs typeface="Calibri"/>
                        </a:rPr>
                        <a:t>μg</a:t>
                      </a:r>
                      <a:endParaRPr lang="en-US" dirty="0">
                        <a:latin typeface="Calibri"/>
                        <a:cs typeface="Calibri"/>
                      </a:endParaRPr>
                    </a:p>
                  </a:txBody>
                  <a:tcPr/>
                </a:tc>
                <a:tc>
                  <a:txBody>
                    <a:bodyPr/>
                    <a:lstStyle/>
                    <a:p>
                      <a:r>
                        <a:rPr lang="en-US" dirty="0" smtClean="0">
                          <a:latin typeface="Calibri"/>
                          <a:cs typeface="Calibri"/>
                        </a:rPr>
                        <a:t>15 - 20 </a:t>
                      </a:r>
                      <a:r>
                        <a:rPr lang="en-US" dirty="0" err="1" smtClean="0">
                          <a:latin typeface="Calibri"/>
                          <a:cs typeface="Calibri"/>
                        </a:rPr>
                        <a:t>μg</a:t>
                      </a:r>
                      <a:endParaRPr lang="en-US" dirty="0">
                        <a:latin typeface="Calibri"/>
                        <a:cs typeface="Calibri"/>
                      </a:endParaRPr>
                    </a:p>
                  </a:txBody>
                  <a:tcPr/>
                </a:tc>
              </a:tr>
              <a:tr h="370840">
                <a:tc>
                  <a:txBody>
                    <a:bodyPr/>
                    <a:lstStyle/>
                    <a:p>
                      <a:r>
                        <a:rPr lang="en-US" dirty="0" smtClean="0">
                          <a:latin typeface="Calibri"/>
                          <a:cs typeface="Calibri"/>
                        </a:rPr>
                        <a:t>Bet </a:t>
                      </a:r>
                      <a:r>
                        <a:rPr lang="en-US" dirty="0" err="1" smtClean="0">
                          <a:latin typeface="Calibri"/>
                          <a:cs typeface="Calibri"/>
                        </a:rPr>
                        <a:t>v</a:t>
                      </a:r>
                      <a:r>
                        <a:rPr lang="en-US" dirty="0" smtClean="0">
                          <a:latin typeface="Calibri"/>
                          <a:cs typeface="Calibri"/>
                        </a:rPr>
                        <a:t> 1</a:t>
                      </a:r>
                      <a:endParaRPr lang="en-US" dirty="0">
                        <a:latin typeface="Calibri"/>
                        <a:cs typeface="Calibri"/>
                      </a:endParaRPr>
                    </a:p>
                  </a:txBody>
                  <a:tcPr/>
                </a:tc>
                <a:tc>
                  <a:txBody>
                    <a:bodyPr/>
                    <a:lstStyle/>
                    <a:p>
                      <a:r>
                        <a:rPr lang="en-US" dirty="0" smtClean="0">
                          <a:solidFill>
                            <a:schemeClr val="tx1"/>
                          </a:solidFill>
                          <a:latin typeface="Calibri"/>
                          <a:cs typeface="Calibri"/>
                        </a:rPr>
                        <a:t>40 </a:t>
                      </a:r>
                      <a:r>
                        <a:rPr lang="en-US" dirty="0" err="1" smtClean="0">
                          <a:solidFill>
                            <a:schemeClr val="tx1"/>
                          </a:solidFill>
                          <a:latin typeface="Calibri"/>
                          <a:cs typeface="Calibri"/>
                        </a:rPr>
                        <a:t>μg</a:t>
                      </a:r>
                      <a:endParaRPr lang="en-US" dirty="0">
                        <a:solidFill>
                          <a:schemeClr val="tx1"/>
                        </a:solidFill>
                        <a:latin typeface="Calibri"/>
                        <a:cs typeface="Calibri"/>
                      </a:endParaRPr>
                    </a:p>
                  </a:txBody>
                  <a:tcPr/>
                </a:tc>
                <a:tc>
                  <a:txBody>
                    <a:bodyPr/>
                    <a:lstStyle/>
                    <a:p>
                      <a:r>
                        <a:rPr lang="en-US" dirty="0" smtClean="0">
                          <a:latin typeface="Calibri"/>
                          <a:cs typeface="Calibri"/>
                        </a:rPr>
                        <a:t>3.28 - 12 </a:t>
                      </a:r>
                      <a:r>
                        <a:rPr lang="en-US" dirty="0" err="1" smtClean="0">
                          <a:latin typeface="Calibri"/>
                          <a:cs typeface="Calibri"/>
                        </a:rPr>
                        <a:t>μg</a:t>
                      </a:r>
                      <a:endParaRPr lang="en-US" dirty="0">
                        <a:latin typeface="Calibri"/>
                        <a:cs typeface="Calibri"/>
                      </a:endParaRPr>
                    </a:p>
                  </a:txBody>
                  <a:tcPr/>
                </a:tc>
              </a:tr>
            </a:tbl>
          </a:graphicData>
        </a:graphic>
      </p:graphicFrame>
      <p:sp>
        <p:nvSpPr>
          <p:cNvPr id="8" name="Right Arrow 7"/>
          <p:cNvSpPr/>
          <p:nvPr/>
        </p:nvSpPr>
        <p:spPr>
          <a:xfrm rot="431603">
            <a:off x="2239316" y="5775896"/>
            <a:ext cx="2202893" cy="499972"/>
          </a:xfrm>
          <a:prstGeom prst="rightArrow">
            <a:avLst/>
          </a:prstGeom>
          <a:solidFill>
            <a:srgbClr val="B800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8" grpId="0" animBg="1"/>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Prospective studies</a:t>
            </a:r>
            <a:endParaRPr lang="en-US" dirty="0">
              <a:latin typeface="Calibri"/>
              <a:cs typeface="Calibri"/>
            </a:endParaRPr>
          </a:p>
        </p:txBody>
      </p:sp>
      <p:graphicFrame>
        <p:nvGraphicFramePr>
          <p:cNvPr id="4" name="Table 3"/>
          <p:cNvGraphicFramePr>
            <a:graphicFrameLocks noGrp="1"/>
          </p:cNvGraphicFramePr>
          <p:nvPr/>
        </p:nvGraphicFramePr>
        <p:xfrm>
          <a:off x="339651" y="1670218"/>
          <a:ext cx="8539928" cy="3453044"/>
        </p:xfrm>
        <a:graphic>
          <a:graphicData uri="http://schemas.openxmlformats.org/drawingml/2006/table">
            <a:tbl>
              <a:tblPr firstRow="1" bandRow="1">
                <a:tableStyleId>{B301B821-A1FF-4177-AEE7-76D212191A09}</a:tableStyleId>
              </a:tblPr>
              <a:tblGrid>
                <a:gridCol w="2730098"/>
                <a:gridCol w="2360747"/>
                <a:gridCol w="3449083"/>
              </a:tblGrid>
              <a:tr h="572684">
                <a:tc gridSpan="3">
                  <a:txBody>
                    <a:bodyPr/>
                    <a:lstStyle/>
                    <a:p>
                      <a:r>
                        <a:rPr lang="en-US" sz="2100" b="1" dirty="0" smtClean="0">
                          <a:solidFill>
                            <a:schemeClr val="tx1"/>
                          </a:solidFill>
                          <a:latin typeface="Calibri"/>
                          <a:cs typeface="Calibri"/>
                        </a:rPr>
                        <a:t>Prospective</a:t>
                      </a:r>
                      <a:r>
                        <a:rPr lang="en-US" sz="2100" b="1" baseline="0" dirty="0" smtClean="0">
                          <a:solidFill>
                            <a:schemeClr val="tx1"/>
                          </a:solidFill>
                          <a:latin typeface="Calibri"/>
                          <a:cs typeface="Calibri"/>
                        </a:rPr>
                        <a:t> safety study of IT administered in a cluster schedule </a:t>
                      </a:r>
                      <a:r>
                        <a:rPr lang="en-US" sz="1800" b="1" baseline="0" dirty="0" smtClean="0">
                          <a:solidFill>
                            <a:schemeClr val="tx1"/>
                          </a:solidFill>
                          <a:latin typeface="Calibri"/>
                          <a:cs typeface="Calibri"/>
                        </a:rPr>
                        <a:t/>
                      </a:r>
                      <a:br>
                        <a:rPr lang="en-US" sz="1800" b="1" baseline="0" dirty="0" smtClean="0">
                          <a:solidFill>
                            <a:schemeClr val="tx1"/>
                          </a:solidFill>
                          <a:latin typeface="Calibri"/>
                          <a:cs typeface="Calibri"/>
                        </a:rPr>
                      </a:br>
                      <a:r>
                        <a:rPr lang="en-US" sz="1800" dirty="0" smtClean="0">
                          <a:solidFill>
                            <a:schemeClr val="tx1"/>
                          </a:solidFill>
                          <a:latin typeface="Calibri"/>
                          <a:cs typeface="Calibri"/>
                        </a:rPr>
                        <a:t>(Serrano, J Invest </a:t>
                      </a:r>
                      <a:r>
                        <a:rPr lang="en-US" sz="1800" dirty="0" err="1" smtClean="0">
                          <a:solidFill>
                            <a:schemeClr val="tx1"/>
                          </a:solidFill>
                          <a:latin typeface="Calibri"/>
                          <a:cs typeface="Calibri"/>
                        </a:rPr>
                        <a:t>Allergol</a:t>
                      </a:r>
                      <a:r>
                        <a:rPr lang="en-US" sz="1800" dirty="0" smtClean="0">
                          <a:solidFill>
                            <a:schemeClr val="tx1"/>
                          </a:solidFill>
                          <a:latin typeface="Calibri"/>
                          <a:cs typeface="Calibri"/>
                        </a:rPr>
                        <a:t> </a:t>
                      </a:r>
                      <a:r>
                        <a:rPr lang="en-US" sz="1800" dirty="0" err="1" smtClean="0">
                          <a:solidFill>
                            <a:schemeClr val="tx1"/>
                          </a:solidFill>
                          <a:latin typeface="Calibri"/>
                          <a:cs typeface="Calibri"/>
                        </a:rPr>
                        <a:t>Clin</a:t>
                      </a:r>
                      <a:r>
                        <a:rPr lang="en-US" sz="1800" dirty="0" smtClean="0">
                          <a:solidFill>
                            <a:schemeClr val="tx1"/>
                          </a:solidFill>
                          <a:latin typeface="Calibri"/>
                          <a:cs typeface="Calibri"/>
                        </a:rPr>
                        <a:t> </a:t>
                      </a:r>
                      <a:r>
                        <a:rPr lang="en-US" sz="1800" dirty="0" err="1" smtClean="0">
                          <a:solidFill>
                            <a:schemeClr val="tx1"/>
                          </a:solidFill>
                          <a:latin typeface="Calibri"/>
                          <a:cs typeface="Calibri"/>
                        </a:rPr>
                        <a:t>Imm</a:t>
                      </a:r>
                      <a:r>
                        <a:rPr lang="en-US" sz="1800" dirty="0" smtClean="0">
                          <a:solidFill>
                            <a:schemeClr val="tx1"/>
                          </a:solidFill>
                          <a:latin typeface="Calibri"/>
                          <a:cs typeface="Calibri"/>
                        </a:rPr>
                        <a:t> 2004)</a:t>
                      </a:r>
                    </a:p>
                  </a:txBody>
                  <a:tcPr marL="1188720">
                    <a:lnL w="9525" cap="flat" cmpd="sng" algn="ctr">
                      <a:solidFill>
                        <a:srgbClr val="F0AD00"/>
                      </a:solidFill>
                      <a:prstDash val="solid"/>
                      <a:round/>
                      <a:headEnd type="none" w="med" len="med"/>
                      <a:tailEnd type="none" w="med" len="med"/>
                    </a:lnL>
                    <a:lnR w="9525"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9525" cap="flat" cmpd="sng" algn="ctr">
                      <a:solidFill>
                        <a:srgbClr val="F0AD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518143">
                <a:tc>
                  <a:txBody>
                    <a:bodyPr/>
                    <a:lstStyle/>
                    <a:p>
                      <a:r>
                        <a:rPr lang="en-US" sz="1800" b="1" dirty="0" smtClean="0">
                          <a:latin typeface="Calibri"/>
                          <a:cs typeface="Calibri"/>
                        </a:rPr>
                        <a:t>Subjects:</a:t>
                      </a:r>
                      <a:r>
                        <a:rPr lang="en-US" sz="1800" b="1" baseline="0" dirty="0" smtClean="0">
                          <a:latin typeface="Calibri"/>
                          <a:cs typeface="Calibri"/>
                        </a:rPr>
                        <a:t> Adult, AR and/or mild-moderate asthma</a:t>
                      </a:r>
                      <a:endParaRPr lang="en-US" sz="18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800" b="1" dirty="0" smtClean="0">
                          <a:latin typeface="Calibri"/>
                          <a:cs typeface="Calibri"/>
                        </a:rPr>
                        <a:t>IT Schedule</a:t>
                      </a:r>
                      <a:endParaRPr lang="en-US" sz="18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800" b="1" dirty="0" smtClean="0">
                          <a:latin typeface="Calibri"/>
                          <a:cs typeface="Calibri"/>
                        </a:rPr>
                        <a:t>Adverse </a:t>
                      </a:r>
                      <a:r>
                        <a:rPr lang="en-US" sz="1800" b="1" dirty="0" err="1" smtClean="0">
                          <a:latin typeface="Calibri"/>
                          <a:cs typeface="Calibri"/>
                        </a:rPr>
                        <a:t>rxn</a:t>
                      </a:r>
                      <a:r>
                        <a:rPr lang="en-US" sz="1800" b="1" baseline="0" dirty="0" smtClean="0">
                          <a:latin typeface="Calibri"/>
                          <a:cs typeface="Calibri"/>
                        </a:rPr>
                        <a:t> rate</a:t>
                      </a:r>
                      <a:endParaRPr lang="en-US" sz="18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r>
              <a:tr h="572684">
                <a:tc>
                  <a:txBody>
                    <a:bodyPr/>
                    <a:lstStyle/>
                    <a:p>
                      <a:pPr>
                        <a:buFont typeface="Arial"/>
                        <a:buNone/>
                      </a:pPr>
                      <a:r>
                        <a:rPr lang="en-US" sz="1900" b="1" i="1" dirty="0" smtClean="0">
                          <a:latin typeface="Calibri"/>
                          <a:cs typeface="Calibri"/>
                        </a:rPr>
                        <a:t>D. </a:t>
                      </a:r>
                      <a:r>
                        <a:rPr lang="en-US" sz="1900" b="1" i="1" dirty="0" err="1" smtClean="0">
                          <a:latin typeface="Calibri"/>
                          <a:cs typeface="Calibri"/>
                        </a:rPr>
                        <a:t>Pteronyssinus</a:t>
                      </a:r>
                      <a:r>
                        <a:rPr lang="en-US" sz="1900" b="1" i="1" dirty="0" smtClean="0">
                          <a:latin typeface="Calibri"/>
                          <a:cs typeface="Calibri"/>
                        </a:rPr>
                        <a:t> </a:t>
                      </a:r>
                      <a:r>
                        <a:rPr lang="en-US" sz="1900" b="1" i="0" dirty="0" smtClean="0">
                          <a:latin typeface="Calibri"/>
                          <a:cs typeface="Calibri"/>
                        </a:rPr>
                        <a:t>IT</a:t>
                      </a:r>
                      <a:r>
                        <a:rPr lang="en-US" sz="1900" b="1" i="1" dirty="0" smtClean="0">
                          <a:latin typeface="Calibri"/>
                          <a:cs typeface="Calibri"/>
                        </a:rPr>
                        <a:t> </a:t>
                      </a:r>
                      <a:r>
                        <a:rPr lang="en-US" sz="1900" b="1" dirty="0" smtClean="0">
                          <a:latin typeface="Calibri"/>
                          <a:cs typeface="Calibri"/>
                        </a:rPr>
                        <a:t>(38)</a:t>
                      </a: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rowSpan="3">
                  <a:txBody>
                    <a:bodyPr/>
                    <a:lstStyle/>
                    <a:p>
                      <a:r>
                        <a:rPr lang="en-US" sz="1900" dirty="0" smtClean="0">
                          <a:latin typeface="Calibri"/>
                          <a:cs typeface="Calibri"/>
                        </a:rPr>
                        <a:t>6 wk</a:t>
                      </a:r>
                      <a:r>
                        <a:rPr lang="en-US" sz="1900" baseline="0" dirty="0" smtClean="0">
                          <a:latin typeface="Calibri"/>
                          <a:cs typeface="Calibri"/>
                        </a:rPr>
                        <a:t> (</a:t>
                      </a:r>
                      <a:r>
                        <a:rPr lang="en-US" sz="1900" dirty="0" smtClean="0">
                          <a:latin typeface="Calibri"/>
                          <a:cs typeface="Calibri"/>
                        </a:rPr>
                        <a:t>3/3/2/2/2/2 </a:t>
                      </a:r>
                      <a:r>
                        <a:rPr lang="en-US" sz="1900" dirty="0" err="1" smtClean="0">
                          <a:latin typeface="Calibri"/>
                          <a:cs typeface="Calibri"/>
                        </a:rPr>
                        <a:t>inj</a:t>
                      </a:r>
                      <a:r>
                        <a:rPr lang="en-US" sz="1900" baseline="0" dirty="0" smtClean="0">
                          <a:latin typeface="Calibri"/>
                          <a:cs typeface="Calibri"/>
                        </a:rPr>
                        <a:t> per wk)</a:t>
                      </a:r>
                      <a:endParaRPr lang="en-US" sz="1900" dirty="0" smtClean="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rowSpan="3">
                  <a:txBody>
                    <a:bodyPr/>
                    <a:lstStyle/>
                    <a:p>
                      <a:pPr>
                        <a:buFont typeface="Arial"/>
                        <a:buChar char="•"/>
                      </a:pPr>
                      <a:r>
                        <a:rPr lang="en-US" sz="1800" i="0" dirty="0" smtClean="0">
                          <a:latin typeface="Calibri"/>
                          <a:cs typeface="Calibri"/>
                        </a:rPr>
                        <a:t> </a:t>
                      </a:r>
                      <a:r>
                        <a:rPr lang="en-US" sz="1900" i="0" dirty="0" smtClean="0">
                          <a:latin typeface="Calibri"/>
                          <a:cs typeface="Calibri"/>
                        </a:rPr>
                        <a:t>Systemic</a:t>
                      </a:r>
                      <a:r>
                        <a:rPr lang="en-US" sz="1900" i="0" baseline="0" dirty="0" smtClean="0">
                          <a:latin typeface="Calibri"/>
                          <a:cs typeface="Calibri"/>
                        </a:rPr>
                        <a:t> </a:t>
                      </a:r>
                      <a:r>
                        <a:rPr lang="en-US" sz="1900" i="0" baseline="0" dirty="0" err="1" smtClean="0">
                          <a:latin typeface="Calibri"/>
                          <a:cs typeface="Calibri"/>
                        </a:rPr>
                        <a:t>rxn</a:t>
                      </a:r>
                      <a:r>
                        <a:rPr lang="en-US" sz="1900" i="0" baseline="0" dirty="0" smtClean="0">
                          <a:latin typeface="Calibri"/>
                          <a:cs typeface="Calibri"/>
                        </a:rPr>
                        <a:t> rate </a:t>
                      </a:r>
                      <a:r>
                        <a:rPr lang="en-US" sz="1900" b="1" i="0" baseline="0" dirty="0" smtClean="0">
                          <a:latin typeface="Calibri"/>
                          <a:cs typeface="Calibri"/>
                        </a:rPr>
                        <a:t>2%</a:t>
                      </a:r>
                      <a:r>
                        <a:rPr lang="en-US" sz="1900" i="0" baseline="0" dirty="0" smtClean="0">
                          <a:latin typeface="Calibri"/>
                          <a:cs typeface="Calibri"/>
                        </a:rPr>
                        <a:t> of </a:t>
                      </a:r>
                      <a:r>
                        <a:rPr lang="en-US" sz="1900" i="0" baseline="0" dirty="0" err="1" smtClean="0">
                          <a:latin typeface="Calibri"/>
                          <a:cs typeface="Calibri"/>
                        </a:rPr>
                        <a:t>inj</a:t>
                      </a:r>
                      <a:r>
                        <a:rPr lang="en-US" sz="1900" i="0" baseline="0" dirty="0" smtClean="0">
                          <a:latin typeface="Calibri"/>
                          <a:cs typeface="Calibri"/>
                        </a:rPr>
                        <a:t>; </a:t>
                      </a:r>
                      <a:r>
                        <a:rPr lang="en-US" sz="1900" i="0" baseline="0" dirty="0" err="1" smtClean="0">
                          <a:latin typeface="Calibri"/>
                          <a:cs typeface="Calibri"/>
                        </a:rPr>
                        <a:t>epi</a:t>
                      </a:r>
                      <a:r>
                        <a:rPr lang="en-US" sz="1900" i="0" baseline="0" dirty="0" smtClean="0">
                          <a:latin typeface="Calibri"/>
                          <a:cs typeface="Calibri"/>
                        </a:rPr>
                        <a:t> usage rate </a:t>
                      </a:r>
                      <a:r>
                        <a:rPr lang="en-US" sz="1900" b="1" i="0" baseline="0" dirty="0" smtClean="0">
                          <a:latin typeface="Calibri"/>
                          <a:cs typeface="Calibri"/>
                        </a:rPr>
                        <a:t>0.38%</a:t>
                      </a:r>
                      <a:r>
                        <a:rPr lang="en-US" sz="1900" i="0" baseline="0" dirty="0" smtClean="0">
                          <a:latin typeface="Calibri"/>
                          <a:cs typeface="Calibri"/>
                        </a:rPr>
                        <a:t>, worst reaction was anaphylaxis (2)</a:t>
                      </a:r>
                      <a:r>
                        <a:rPr lang="en-US" sz="1800" i="0" baseline="0" dirty="0" smtClean="0">
                          <a:latin typeface="Calibri"/>
                          <a:cs typeface="Calibri"/>
                        </a:rPr>
                        <a:t/>
                      </a:r>
                      <a:br>
                        <a:rPr lang="en-US" sz="1800" i="0" baseline="0" dirty="0" smtClean="0">
                          <a:latin typeface="Calibri"/>
                          <a:cs typeface="Calibri"/>
                        </a:rPr>
                      </a:br>
                      <a:r>
                        <a:rPr lang="en-US" sz="800" i="0" baseline="0" dirty="0" smtClean="0">
                          <a:latin typeface="Calibri"/>
                          <a:cs typeface="Calibri"/>
                        </a:rPr>
                        <a:t> </a:t>
                      </a:r>
                      <a:endParaRPr lang="en-US" sz="1800" i="0" baseline="0" dirty="0" smtClean="0">
                        <a:latin typeface="Calibri"/>
                        <a:cs typeface="Calibri"/>
                      </a:endParaRPr>
                    </a:p>
                    <a:p>
                      <a:pPr>
                        <a:buFont typeface="Arial"/>
                        <a:buChar char="•"/>
                      </a:pPr>
                      <a:r>
                        <a:rPr lang="en-US" sz="1900" i="0" baseline="0" dirty="0" smtClean="0">
                          <a:latin typeface="Calibri"/>
                          <a:cs typeface="Calibri"/>
                        </a:rPr>
                        <a:t> No systemic </a:t>
                      </a:r>
                      <a:r>
                        <a:rPr lang="en-US" sz="1900" i="0" baseline="0" dirty="0" err="1" smtClean="0">
                          <a:latin typeface="Calibri"/>
                          <a:cs typeface="Calibri"/>
                        </a:rPr>
                        <a:t>rxn</a:t>
                      </a:r>
                      <a:r>
                        <a:rPr lang="en-US" sz="1900" i="0" baseline="0" dirty="0" smtClean="0">
                          <a:latin typeface="Calibri"/>
                          <a:cs typeface="Calibri"/>
                        </a:rPr>
                        <a:t> in DM group, 15% of pts pollen group and 57% of pts in </a:t>
                      </a:r>
                      <a:r>
                        <a:rPr lang="en-US" sz="1900" i="0" baseline="0" dirty="0" err="1" smtClean="0">
                          <a:latin typeface="Calibri"/>
                          <a:cs typeface="Calibri"/>
                        </a:rPr>
                        <a:t>Alternaria</a:t>
                      </a:r>
                      <a:r>
                        <a:rPr lang="en-US" sz="1900" i="0" baseline="0" dirty="0" smtClean="0">
                          <a:latin typeface="Calibri"/>
                          <a:cs typeface="Calibri"/>
                        </a:rPr>
                        <a:t> group</a:t>
                      </a: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r>
              <a:tr h="908389">
                <a:tc>
                  <a:txBody>
                    <a:bodyPr/>
                    <a:lstStyle/>
                    <a:p>
                      <a:r>
                        <a:rPr lang="en-US" sz="1900" b="1" dirty="0" smtClean="0">
                          <a:latin typeface="Calibri"/>
                          <a:cs typeface="Calibri"/>
                        </a:rPr>
                        <a:t>Perennial Ryegrass IT</a:t>
                      </a:r>
                      <a:r>
                        <a:rPr lang="en-US" sz="1900" b="1" baseline="0" dirty="0" smtClean="0">
                          <a:latin typeface="Calibri"/>
                          <a:cs typeface="Calibri"/>
                        </a:rPr>
                        <a:t> (8)</a:t>
                      </a:r>
                    </a:p>
                    <a:p>
                      <a:r>
                        <a:rPr lang="en-US" sz="1900" b="1" baseline="0" dirty="0" smtClean="0">
                          <a:latin typeface="Calibri"/>
                          <a:cs typeface="Calibri"/>
                        </a:rPr>
                        <a:t>Olive tree IT (3)</a:t>
                      </a:r>
                    </a:p>
                    <a:p>
                      <a:r>
                        <a:rPr lang="en-US" sz="1900" b="1" baseline="0" dirty="0" smtClean="0">
                          <a:latin typeface="Calibri"/>
                          <a:cs typeface="Calibri"/>
                        </a:rPr>
                        <a:t>Ryegrass + olive IT (35)</a:t>
                      </a:r>
                      <a:endParaRPr lang="en-US" sz="19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vMerge="1">
                  <a:txBody>
                    <a:bodyPr/>
                    <a:lstStyle/>
                    <a:p>
                      <a:endParaRPr lang="en-US" sz="18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vMerge="1">
                  <a:txBody>
                    <a:bodyPr/>
                    <a:lstStyle/>
                    <a:p>
                      <a:endParaRPr lang="en-US" dirty="0"/>
                    </a:p>
                  </a:txBody>
                  <a:tcPr/>
                </a:tc>
              </a:tr>
              <a:tr h="594360">
                <a:tc>
                  <a:txBody>
                    <a:bodyPr/>
                    <a:lstStyle/>
                    <a:p>
                      <a:pPr>
                        <a:buFont typeface="Arial"/>
                        <a:buNone/>
                      </a:pPr>
                      <a:r>
                        <a:rPr lang="en-US" sz="1900" b="1" i="1" dirty="0" smtClean="0">
                          <a:latin typeface="Calibri"/>
                          <a:cs typeface="Calibri"/>
                        </a:rPr>
                        <a:t>A.</a:t>
                      </a:r>
                      <a:r>
                        <a:rPr lang="en-US" sz="1900" b="1" i="1" baseline="0" dirty="0" smtClean="0">
                          <a:latin typeface="Calibri"/>
                          <a:cs typeface="Calibri"/>
                        </a:rPr>
                        <a:t> </a:t>
                      </a:r>
                      <a:r>
                        <a:rPr lang="en-US" sz="1900" b="1" i="1" baseline="0" dirty="0" err="1" smtClean="0">
                          <a:latin typeface="Calibri"/>
                          <a:cs typeface="Calibri"/>
                        </a:rPr>
                        <a:t>Alternata</a:t>
                      </a:r>
                      <a:r>
                        <a:rPr lang="en-US" sz="1900" b="1" i="1" baseline="0" dirty="0" smtClean="0">
                          <a:latin typeface="Calibri"/>
                          <a:cs typeface="Calibri"/>
                        </a:rPr>
                        <a:t> </a:t>
                      </a:r>
                      <a:r>
                        <a:rPr lang="en-US" sz="1900" b="1" i="0" baseline="0" dirty="0" smtClean="0">
                          <a:latin typeface="Calibri"/>
                          <a:cs typeface="Calibri"/>
                        </a:rPr>
                        <a:t>IT </a:t>
                      </a:r>
                      <a:r>
                        <a:rPr lang="en-US" sz="1900" b="1" baseline="0" dirty="0" smtClean="0">
                          <a:latin typeface="Calibri"/>
                          <a:cs typeface="Calibri"/>
                        </a:rPr>
                        <a:t>(7)</a:t>
                      </a:r>
                      <a:endParaRPr lang="en-US" sz="19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vMerge="1">
                  <a:txBody>
                    <a:bodyPr/>
                    <a:lstStyle/>
                    <a:p>
                      <a:endParaRPr lang="en-US"/>
                    </a:p>
                  </a:txBody>
                  <a:tcPr/>
                </a:tc>
                <a:tc vMerge="1">
                  <a:txBody>
                    <a:bodyPr/>
                    <a:lstStyle/>
                    <a:p>
                      <a:endParaRPr lang="en-US"/>
                    </a:p>
                  </a:txBody>
                  <a:tcPr/>
                </a:tc>
              </a:tr>
            </a:tbl>
          </a:graphicData>
        </a:graphic>
      </p:graphicFrame>
      <p:pic>
        <p:nvPicPr>
          <p:cNvPr id="8" name="Picture 7"/>
          <p:cNvPicPr>
            <a:picLocks noChangeAspect="1"/>
          </p:cNvPicPr>
          <p:nvPr/>
        </p:nvPicPr>
        <p:blipFill>
          <a:blip r:embed="rId3"/>
          <a:stretch>
            <a:fillRect/>
          </a:stretch>
        </p:blipFill>
        <p:spPr>
          <a:xfrm>
            <a:off x="339651" y="1670218"/>
            <a:ext cx="1055131" cy="691982"/>
          </a:xfrm>
          <a:prstGeom prst="rect">
            <a:avLst/>
          </a:prstGeom>
        </p:spPr>
      </p:pic>
      <p:sp>
        <p:nvSpPr>
          <p:cNvPr id="11" name="Content Placeholder 6"/>
          <p:cNvSpPr>
            <a:spLocks noGrp="1"/>
          </p:cNvSpPr>
          <p:nvPr>
            <p:ph idx="1"/>
          </p:nvPr>
        </p:nvSpPr>
        <p:spPr>
          <a:xfrm>
            <a:off x="379440" y="5227950"/>
            <a:ext cx="8307360" cy="851514"/>
          </a:xfrm>
        </p:spPr>
        <p:txBody>
          <a:bodyPr>
            <a:noAutofit/>
          </a:bodyPr>
          <a:lstStyle/>
          <a:p>
            <a:r>
              <a:rPr lang="en-US" sz="2200" dirty="0" smtClean="0">
                <a:latin typeface="Calibri"/>
                <a:cs typeface="Calibri"/>
              </a:rPr>
              <a:t>Did not assess clinical efficacy</a:t>
            </a:r>
          </a:p>
          <a:p>
            <a:r>
              <a:rPr lang="en-US" sz="2200" dirty="0" smtClean="0">
                <a:latin typeface="Calibri"/>
                <a:cs typeface="Calibri"/>
              </a:rPr>
              <a:t>Maintenance dose unclear to me, </a:t>
            </a:r>
            <a:r>
              <a:rPr lang="en-US" sz="2200" dirty="0" err="1" smtClean="0">
                <a:latin typeface="Calibri"/>
                <a:cs typeface="Calibri"/>
              </a:rPr>
              <a:t>unstandardized</a:t>
            </a:r>
            <a:r>
              <a:rPr lang="en-US" sz="2200" dirty="0" smtClean="0">
                <a:latin typeface="Calibri"/>
                <a:cs typeface="Calibri"/>
              </a:rPr>
              <a:t> extracts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atin typeface="Calibri"/>
                <a:cs typeface="Calibri"/>
              </a:rPr>
              <a:t>Purrrspsective</a:t>
            </a:r>
            <a:r>
              <a:rPr lang="en-US" dirty="0" smtClean="0">
                <a:latin typeface="Calibri"/>
                <a:cs typeface="Calibri"/>
              </a:rPr>
              <a:t> studies</a:t>
            </a:r>
            <a:endParaRPr lang="en-US" dirty="0">
              <a:latin typeface="Calibri"/>
              <a:cs typeface="Calibri"/>
            </a:endParaRPr>
          </a:p>
        </p:txBody>
      </p:sp>
      <p:sp>
        <p:nvSpPr>
          <p:cNvPr id="8" name="Content Placeholder 7"/>
          <p:cNvSpPr>
            <a:spLocks noGrp="1"/>
          </p:cNvSpPr>
          <p:nvPr>
            <p:ph idx="1"/>
          </p:nvPr>
        </p:nvSpPr>
        <p:spPr>
          <a:xfrm>
            <a:off x="457200" y="5771520"/>
            <a:ext cx="8229600" cy="492480"/>
          </a:xfrm>
        </p:spPr>
        <p:txBody>
          <a:bodyPr>
            <a:normAutofit fontScale="70000" lnSpcReduction="20000"/>
          </a:bodyPr>
          <a:lstStyle/>
          <a:p>
            <a:r>
              <a:rPr lang="en-US" dirty="0" smtClean="0">
                <a:latin typeface="Calibri"/>
                <a:cs typeface="Calibri"/>
              </a:rPr>
              <a:t>Probable effective dose for cat immunotherapy: 11-17 </a:t>
            </a:r>
            <a:r>
              <a:rPr lang="en-US" dirty="0" err="1" smtClean="0">
                <a:latin typeface="Calibri"/>
                <a:cs typeface="Calibri"/>
              </a:rPr>
              <a:t>μg</a:t>
            </a:r>
            <a:r>
              <a:rPr lang="en-US" dirty="0" smtClean="0">
                <a:latin typeface="Calibri"/>
                <a:cs typeface="Calibri"/>
              </a:rPr>
              <a:t> </a:t>
            </a:r>
            <a:r>
              <a:rPr lang="en-US" dirty="0" err="1" smtClean="0">
                <a:latin typeface="Calibri"/>
                <a:cs typeface="Calibri"/>
              </a:rPr>
              <a:t>Fel</a:t>
            </a:r>
            <a:r>
              <a:rPr lang="en-US" dirty="0" smtClean="0">
                <a:latin typeface="Calibri"/>
                <a:cs typeface="Calibri"/>
              </a:rPr>
              <a:t> </a:t>
            </a:r>
            <a:r>
              <a:rPr lang="en-US" dirty="0" err="1" smtClean="0">
                <a:latin typeface="Calibri"/>
                <a:cs typeface="Calibri"/>
              </a:rPr>
              <a:t>d</a:t>
            </a:r>
            <a:r>
              <a:rPr lang="en-US" dirty="0" smtClean="0">
                <a:latin typeface="Calibri"/>
                <a:cs typeface="Calibri"/>
              </a:rPr>
              <a:t> 1</a:t>
            </a:r>
            <a:endParaRPr lang="en-US" dirty="0">
              <a:latin typeface="Calibri"/>
              <a:cs typeface="Calibri"/>
            </a:endParaRPr>
          </a:p>
        </p:txBody>
      </p:sp>
      <p:pic>
        <p:nvPicPr>
          <p:cNvPr id="6" name="Picture 5"/>
          <p:cNvPicPr>
            <a:picLocks noChangeAspect="1"/>
          </p:cNvPicPr>
          <p:nvPr/>
        </p:nvPicPr>
        <p:blipFill>
          <a:blip r:embed="rId3"/>
          <a:srcRect l="6561" t="8081" r="4713" b="5846"/>
          <a:stretch>
            <a:fillRect/>
          </a:stretch>
        </p:blipFill>
        <p:spPr>
          <a:xfrm>
            <a:off x="7315200" y="-1"/>
            <a:ext cx="1828800" cy="1434969"/>
          </a:xfrm>
          <a:prstGeom prst="rect">
            <a:avLst/>
          </a:prstGeom>
        </p:spPr>
      </p:pic>
      <p:graphicFrame>
        <p:nvGraphicFramePr>
          <p:cNvPr id="7" name="Table 6"/>
          <p:cNvGraphicFramePr>
            <a:graphicFrameLocks noGrp="1"/>
          </p:cNvGraphicFramePr>
          <p:nvPr/>
        </p:nvGraphicFramePr>
        <p:xfrm>
          <a:off x="339651" y="1833599"/>
          <a:ext cx="8539929" cy="3719316"/>
        </p:xfrm>
        <a:graphic>
          <a:graphicData uri="http://schemas.openxmlformats.org/drawingml/2006/table">
            <a:tbl>
              <a:tblPr firstRow="1" bandRow="1">
                <a:tableStyleId>{B301B821-A1FF-4177-AEE7-76D212191A09}</a:tableStyleId>
              </a:tblPr>
              <a:tblGrid>
                <a:gridCol w="797871"/>
                <a:gridCol w="2871280"/>
                <a:gridCol w="2367267"/>
                <a:gridCol w="2503511"/>
              </a:tblGrid>
              <a:tr h="437912">
                <a:tc>
                  <a:txBody>
                    <a:bodyPr/>
                    <a:lstStyle/>
                    <a:p>
                      <a:pPr algn="ctr"/>
                      <a:r>
                        <a:rPr lang="en-US" sz="2000" b="1" dirty="0" smtClean="0">
                          <a:solidFill>
                            <a:srgbClr val="000000"/>
                          </a:solidFill>
                          <a:latin typeface="Calibri"/>
                          <a:cs typeface="Calibri"/>
                        </a:rPr>
                        <a:t>Study</a:t>
                      </a:r>
                      <a:endParaRPr lang="en-US" sz="2000" b="1" dirty="0">
                        <a:solidFill>
                          <a:srgbClr val="000000"/>
                        </a:solidFill>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2000" b="1" dirty="0" smtClean="0">
                          <a:solidFill>
                            <a:srgbClr val="000000"/>
                          </a:solidFill>
                          <a:latin typeface="Calibri"/>
                          <a:cs typeface="Calibri"/>
                        </a:rPr>
                        <a:t>Subjects</a:t>
                      </a:r>
                      <a:endParaRPr lang="en-US" sz="2000" b="1" dirty="0">
                        <a:solidFill>
                          <a:srgbClr val="000000"/>
                        </a:solidFill>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2000" b="1" dirty="0" smtClean="0">
                          <a:solidFill>
                            <a:srgbClr val="000000"/>
                          </a:solidFill>
                          <a:latin typeface="Calibri"/>
                          <a:cs typeface="Calibri"/>
                        </a:rPr>
                        <a:t>IT Schedule</a:t>
                      </a:r>
                      <a:endParaRPr lang="en-US" sz="2000" b="1" dirty="0">
                        <a:solidFill>
                          <a:srgbClr val="000000"/>
                        </a:solidFill>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2000" b="1" dirty="0" smtClean="0">
                          <a:solidFill>
                            <a:srgbClr val="000000"/>
                          </a:solidFill>
                          <a:latin typeface="Calibri"/>
                          <a:cs typeface="Calibri"/>
                        </a:rPr>
                        <a:t>Adverse </a:t>
                      </a:r>
                      <a:r>
                        <a:rPr lang="en-US" sz="2000" b="1" dirty="0" err="1" smtClean="0">
                          <a:solidFill>
                            <a:srgbClr val="000000"/>
                          </a:solidFill>
                          <a:latin typeface="Calibri"/>
                          <a:cs typeface="Calibri"/>
                        </a:rPr>
                        <a:t>rxns</a:t>
                      </a:r>
                      <a:endParaRPr lang="en-US" sz="2000" b="1" dirty="0">
                        <a:solidFill>
                          <a:srgbClr val="000000"/>
                        </a:solidFill>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r>
              <a:tr h="1728809">
                <a:tc>
                  <a:txBody>
                    <a:bodyPr/>
                    <a:lstStyle/>
                    <a:p>
                      <a:r>
                        <a:rPr lang="en-US" sz="1800" b="1" dirty="0" err="1" smtClean="0">
                          <a:latin typeface="Calibri"/>
                          <a:cs typeface="Calibri"/>
                        </a:rPr>
                        <a:t>Ewbank</a:t>
                      </a:r>
                      <a:r>
                        <a:rPr lang="en-US" sz="1800" b="1" dirty="0" smtClean="0">
                          <a:latin typeface="Calibri"/>
                          <a:cs typeface="Calibri"/>
                        </a:rPr>
                        <a:t>, JACI 03</a:t>
                      </a:r>
                      <a:endParaRPr lang="en-US" sz="1800" b="1" dirty="0">
                        <a:latin typeface="Calibri"/>
                        <a:cs typeface="Calibri"/>
                      </a:endParaRPr>
                    </a:p>
                  </a:txBody>
                  <a:tcPr vert="vert270"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2000" dirty="0" smtClean="0">
                          <a:latin typeface="Calibri"/>
                          <a:cs typeface="Calibri"/>
                        </a:rPr>
                        <a:t>28 cat allergic adults with AR </a:t>
                      </a:r>
                      <a:r>
                        <a:rPr lang="en-US" sz="2000" baseline="0" dirty="0" smtClean="0">
                          <a:latin typeface="Calibri"/>
                          <a:cs typeface="Calibri"/>
                        </a:rPr>
                        <a:t>± intermittent asthma</a:t>
                      </a:r>
                      <a:r>
                        <a:rPr lang="en-US" sz="2000" dirty="0" smtClean="0">
                          <a:latin typeface="Calibri"/>
                          <a:cs typeface="Calibri"/>
                        </a:rPr>
                        <a:t>, pre-medicated</a:t>
                      </a:r>
                      <a:r>
                        <a:rPr lang="en-US" sz="2000" baseline="0" dirty="0" smtClean="0">
                          <a:latin typeface="Calibri"/>
                          <a:cs typeface="Calibri"/>
                        </a:rPr>
                        <a:t> with </a:t>
                      </a:r>
                      <a:r>
                        <a:rPr lang="en-US" sz="2000" b="0" baseline="0" dirty="0" err="1" smtClean="0">
                          <a:latin typeface="Calibri"/>
                          <a:cs typeface="Calibri"/>
                        </a:rPr>
                        <a:t>loratadine</a:t>
                      </a:r>
                      <a:r>
                        <a:rPr lang="en-US" sz="2000" b="0" baseline="0" dirty="0" smtClean="0">
                          <a:latin typeface="Calibri"/>
                          <a:cs typeface="Calibri"/>
                        </a:rPr>
                        <a:t> 10 mg PO</a:t>
                      </a:r>
                      <a:endParaRPr lang="en-US" sz="2000" b="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a:txBody>
                    <a:bodyPr/>
                    <a:lstStyle/>
                    <a:p>
                      <a:r>
                        <a:rPr lang="en-US" sz="2000" dirty="0" smtClean="0">
                          <a:latin typeface="Calibri"/>
                          <a:cs typeface="Calibri"/>
                        </a:rPr>
                        <a:t>5 wks (6/5/4/3/1 </a:t>
                      </a:r>
                      <a:r>
                        <a:rPr lang="en-US" sz="2000" dirty="0" err="1" smtClean="0">
                          <a:latin typeface="Calibri"/>
                          <a:cs typeface="Calibri"/>
                        </a:rPr>
                        <a:t>inj</a:t>
                      </a:r>
                      <a:r>
                        <a:rPr lang="en-US" sz="2000" dirty="0" smtClean="0">
                          <a:latin typeface="Calibri"/>
                          <a:cs typeface="Calibri"/>
                        </a:rPr>
                        <a:t> per wk) to a </a:t>
                      </a:r>
                      <a:r>
                        <a:rPr lang="en-US" sz="2000" dirty="0" err="1" smtClean="0">
                          <a:latin typeface="Calibri"/>
                          <a:cs typeface="Calibri"/>
                        </a:rPr>
                        <a:t>maint</a:t>
                      </a:r>
                      <a:r>
                        <a:rPr lang="en-US" sz="2000" dirty="0" smtClean="0">
                          <a:latin typeface="Calibri"/>
                          <a:cs typeface="Calibri"/>
                        </a:rPr>
                        <a:t> dose</a:t>
                      </a:r>
                      <a:r>
                        <a:rPr lang="en-US" sz="2000" baseline="0" dirty="0" smtClean="0">
                          <a:latin typeface="Calibri"/>
                          <a:cs typeface="Calibri"/>
                        </a:rPr>
                        <a:t> of 0, 0.6, 3, or 15 </a:t>
                      </a:r>
                      <a:r>
                        <a:rPr lang="en-US" sz="2000" baseline="0" dirty="0" err="1" smtClean="0">
                          <a:latin typeface="Calibri"/>
                          <a:cs typeface="Calibri"/>
                        </a:rPr>
                        <a:t>μg</a:t>
                      </a:r>
                      <a:r>
                        <a:rPr lang="en-US" sz="2000" baseline="0" dirty="0" smtClean="0">
                          <a:latin typeface="Calibri"/>
                          <a:cs typeface="Calibri"/>
                        </a:rPr>
                        <a:t> </a:t>
                      </a:r>
                      <a:r>
                        <a:rPr lang="en-US" sz="2000" baseline="0" dirty="0" err="1" smtClean="0">
                          <a:latin typeface="Calibri"/>
                          <a:cs typeface="Calibri"/>
                        </a:rPr>
                        <a:t>Fel</a:t>
                      </a:r>
                      <a:r>
                        <a:rPr lang="en-US" sz="2000" baseline="0" dirty="0" smtClean="0">
                          <a:latin typeface="Calibri"/>
                          <a:cs typeface="Calibri"/>
                        </a:rPr>
                        <a:t> </a:t>
                      </a:r>
                      <a:r>
                        <a:rPr lang="en-US" sz="2000" baseline="0" dirty="0" err="1" smtClean="0">
                          <a:latin typeface="Calibri"/>
                          <a:cs typeface="Calibri"/>
                        </a:rPr>
                        <a:t>d</a:t>
                      </a:r>
                      <a:r>
                        <a:rPr lang="en-US" sz="2000" baseline="0" dirty="0" smtClean="0">
                          <a:latin typeface="Calibri"/>
                          <a:cs typeface="Calibri"/>
                        </a:rPr>
                        <a:t> 1</a:t>
                      </a:r>
                      <a:endParaRPr lang="en-US" sz="20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a:txBody>
                    <a:bodyPr/>
                    <a:lstStyle/>
                    <a:p>
                      <a:pPr>
                        <a:buFont typeface="Arial"/>
                        <a:buChar char="•"/>
                      </a:pPr>
                      <a:r>
                        <a:rPr lang="en-US" sz="2000" b="1" i="0" baseline="0" dirty="0" smtClean="0">
                          <a:latin typeface="Calibri"/>
                          <a:cs typeface="Calibri"/>
                        </a:rPr>
                        <a:t> No</a:t>
                      </a:r>
                      <a:r>
                        <a:rPr lang="en-US" sz="2000" i="0" baseline="0" dirty="0" smtClean="0">
                          <a:latin typeface="Calibri"/>
                          <a:cs typeface="Calibri"/>
                        </a:rPr>
                        <a:t> systemic </a:t>
                      </a:r>
                      <a:r>
                        <a:rPr lang="en-US" sz="2000" i="0" baseline="0" dirty="0" err="1" smtClean="0">
                          <a:latin typeface="Calibri"/>
                          <a:cs typeface="Calibri"/>
                        </a:rPr>
                        <a:t>rxns</a:t>
                      </a:r>
                      <a:r>
                        <a:rPr lang="en-US" sz="2000" i="0" baseline="0" dirty="0" smtClean="0">
                          <a:latin typeface="Calibri"/>
                          <a:cs typeface="Calibri"/>
                        </a:rPr>
                        <a:t/>
                      </a:r>
                      <a:br>
                        <a:rPr lang="en-US" sz="2000" i="0" baseline="0" dirty="0" smtClean="0">
                          <a:latin typeface="Calibri"/>
                          <a:cs typeface="Calibri"/>
                        </a:rPr>
                      </a:br>
                      <a:r>
                        <a:rPr lang="en-US" sz="2000" i="0" baseline="0" dirty="0" smtClean="0">
                          <a:latin typeface="Calibri"/>
                          <a:cs typeface="Calibri"/>
                        </a:rPr>
                        <a:t> </a:t>
                      </a:r>
                    </a:p>
                    <a:p>
                      <a:pPr>
                        <a:buFont typeface="Arial"/>
                        <a:buChar char="•"/>
                      </a:pPr>
                      <a:r>
                        <a:rPr lang="en-US" sz="2000" i="0" baseline="0" dirty="0" smtClean="0">
                          <a:latin typeface="Calibri"/>
                          <a:cs typeface="Calibri"/>
                        </a:rPr>
                        <a:t> 1 subject with repeated LLR</a:t>
                      </a: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r>
              <a:tr h="1552595">
                <a:tc>
                  <a:txBody>
                    <a:bodyPr/>
                    <a:lstStyle/>
                    <a:p>
                      <a:r>
                        <a:rPr lang="en-US" sz="1800" b="1" dirty="0" smtClean="0">
                          <a:latin typeface="Calibri"/>
                          <a:cs typeface="Calibri"/>
                        </a:rPr>
                        <a:t>Nanda, JAC</a:t>
                      </a:r>
                      <a:r>
                        <a:rPr lang="en-US" sz="1800" b="1" baseline="0" dirty="0" smtClean="0">
                          <a:latin typeface="Calibri"/>
                          <a:cs typeface="Calibri"/>
                        </a:rPr>
                        <a:t>I </a:t>
                      </a:r>
                      <a:r>
                        <a:rPr lang="en-US" sz="1800" b="1" dirty="0" smtClean="0">
                          <a:latin typeface="Calibri"/>
                          <a:cs typeface="Calibri"/>
                        </a:rPr>
                        <a:t>04</a:t>
                      </a:r>
                      <a:endParaRPr lang="en-US" sz="1800" b="1" dirty="0">
                        <a:latin typeface="Calibri"/>
                        <a:cs typeface="Calibri"/>
                      </a:endParaRPr>
                    </a:p>
                  </a:txBody>
                  <a:tcPr vert="vert270"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2000" baseline="0" dirty="0" smtClean="0">
                          <a:latin typeface="Calibri"/>
                          <a:cs typeface="Calibri"/>
                        </a:rPr>
                        <a:t>As above + </a:t>
                      </a:r>
                      <a:r>
                        <a:rPr lang="en-US" sz="2000" baseline="0" dirty="0" err="1" smtClean="0">
                          <a:latin typeface="Calibri"/>
                          <a:cs typeface="Calibri"/>
                        </a:rPr>
                        <a:t>zafirlukast</a:t>
                      </a:r>
                      <a:r>
                        <a:rPr lang="en-US" sz="2000" baseline="0" dirty="0" smtClean="0">
                          <a:latin typeface="Calibri"/>
                          <a:cs typeface="Calibri"/>
                        </a:rPr>
                        <a:t> 20 mg PO</a:t>
                      </a:r>
                      <a:endParaRPr lang="en-US" sz="20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noFill/>
                  </a:tcPr>
                </a:tc>
                <a:tc>
                  <a:txBody>
                    <a:bodyPr/>
                    <a:lstStyle/>
                    <a:p>
                      <a:r>
                        <a:rPr lang="en-US" sz="2000" dirty="0" smtClean="0">
                          <a:latin typeface="Calibri"/>
                          <a:cs typeface="Calibri"/>
                        </a:rPr>
                        <a:t>4 wks (8 visits) to a </a:t>
                      </a:r>
                      <a:r>
                        <a:rPr lang="en-US" sz="2000" dirty="0" err="1" smtClean="0">
                          <a:latin typeface="Calibri"/>
                          <a:cs typeface="Calibri"/>
                        </a:rPr>
                        <a:t>maint</a:t>
                      </a:r>
                      <a:r>
                        <a:rPr lang="en-US" sz="2000" dirty="0" smtClean="0">
                          <a:latin typeface="Calibri"/>
                          <a:cs typeface="Calibri"/>
                        </a:rPr>
                        <a:t> dose of 0, 0.6, 3, or 15 </a:t>
                      </a:r>
                      <a:r>
                        <a:rPr lang="en-US" sz="2000" baseline="0" dirty="0" err="1" smtClean="0">
                          <a:latin typeface="Calibri"/>
                          <a:cs typeface="Calibri"/>
                        </a:rPr>
                        <a:t>μg</a:t>
                      </a:r>
                      <a:r>
                        <a:rPr lang="en-US" sz="2000" baseline="0" dirty="0" smtClean="0">
                          <a:latin typeface="Calibri"/>
                          <a:cs typeface="Calibri"/>
                        </a:rPr>
                        <a:t> </a:t>
                      </a:r>
                      <a:r>
                        <a:rPr lang="en-US" sz="2000" baseline="0" dirty="0" err="1" smtClean="0">
                          <a:latin typeface="Calibri"/>
                          <a:cs typeface="Calibri"/>
                        </a:rPr>
                        <a:t>Fel</a:t>
                      </a:r>
                      <a:r>
                        <a:rPr lang="en-US" sz="2000" baseline="0" dirty="0" smtClean="0">
                          <a:latin typeface="Calibri"/>
                          <a:cs typeface="Calibri"/>
                        </a:rPr>
                        <a:t> </a:t>
                      </a:r>
                      <a:r>
                        <a:rPr lang="en-US" sz="2000" baseline="0" dirty="0" err="1" smtClean="0">
                          <a:latin typeface="Calibri"/>
                          <a:cs typeface="Calibri"/>
                        </a:rPr>
                        <a:t>d</a:t>
                      </a:r>
                      <a:r>
                        <a:rPr lang="en-US" sz="2000" baseline="0" dirty="0" smtClean="0">
                          <a:latin typeface="Calibri"/>
                          <a:cs typeface="Calibri"/>
                        </a:rPr>
                        <a:t> 1</a:t>
                      </a:r>
                      <a:endParaRPr lang="en-US" sz="20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a:buChar char="•"/>
                        <a:tabLst/>
                        <a:defRPr/>
                      </a:pPr>
                      <a:r>
                        <a:rPr lang="en-US" sz="2000" i="0" baseline="0" dirty="0" smtClean="0">
                          <a:latin typeface="Calibri"/>
                          <a:cs typeface="Calibri"/>
                        </a:rPr>
                        <a:t> 1 subject with </a:t>
                      </a:r>
                      <a:r>
                        <a:rPr lang="en-US" sz="2000" i="0" baseline="0" dirty="0" err="1" smtClean="0">
                          <a:latin typeface="Calibri"/>
                          <a:cs typeface="Calibri"/>
                        </a:rPr>
                        <a:t>pruritus</a:t>
                      </a:r>
                      <a:r>
                        <a:rPr lang="en-US" sz="2000" i="0" baseline="0" dirty="0" smtClean="0">
                          <a:latin typeface="Calibri"/>
                          <a:cs typeface="Calibri"/>
                        </a:rPr>
                        <a:t>, treated with </a:t>
                      </a:r>
                      <a:r>
                        <a:rPr lang="en-US" sz="2000" i="0" baseline="0" dirty="0" err="1" smtClean="0">
                          <a:latin typeface="Calibri"/>
                          <a:cs typeface="Calibri"/>
                        </a:rPr>
                        <a:t>diphenhydramine</a:t>
                      </a:r>
                      <a:endParaRPr lang="en-US" sz="2000" i="0" baseline="0" dirty="0" smtClean="0">
                        <a:latin typeface="Calibri"/>
                        <a:cs typeface="Calibri"/>
                      </a:endParaRPr>
                    </a:p>
                    <a:p>
                      <a:endParaRPr lang="en-US" sz="20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Overview</a:t>
            </a:r>
            <a:endParaRPr lang="en-US" dirty="0">
              <a:latin typeface="Calibri"/>
              <a:cs typeface="Calibri"/>
            </a:endParaRPr>
          </a:p>
        </p:txBody>
      </p:sp>
      <p:graphicFrame>
        <p:nvGraphicFramePr>
          <p:cNvPr id="4" name="Content Placeholder 3"/>
          <p:cNvGraphicFramePr>
            <a:graphicFrameLocks noGrp="1"/>
          </p:cNvGraphicFramePr>
          <p:nvPr>
            <p:ph idx="1"/>
          </p:nvPr>
        </p:nvGraphicFramePr>
        <p:xfrm>
          <a:off x="264899" y="2894325"/>
          <a:ext cx="8515393" cy="3594315"/>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406068" y="1909440"/>
            <a:ext cx="8280732" cy="984885"/>
          </a:xfrm>
          <a:prstGeom prst="rect">
            <a:avLst/>
          </a:prstGeom>
          <a:noFill/>
        </p:spPr>
        <p:txBody>
          <a:bodyPr wrap="square" rtlCol="0">
            <a:spAutoFit/>
          </a:bodyPr>
          <a:lstStyle/>
          <a:p>
            <a:r>
              <a:rPr lang="en-US" sz="2900" b="1" dirty="0" smtClean="0">
                <a:latin typeface="Calibri"/>
                <a:cs typeface="Calibri"/>
              </a:rPr>
              <a:t>Main difference: </a:t>
            </a:r>
            <a:r>
              <a:rPr lang="en-US" sz="2900" dirty="0" smtClean="0">
                <a:latin typeface="Calibri"/>
                <a:cs typeface="Calibri"/>
              </a:rPr>
              <a:t>time required to reach maintenance dose.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Yet more</a:t>
            </a:r>
            <a:endParaRPr lang="en-US" dirty="0">
              <a:latin typeface="Calibri"/>
              <a:cs typeface="Calibri"/>
            </a:endParaRPr>
          </a:p>
        </p:txBody>
      </p:sp>
      <p:sp>
        <p:nvSpPr>
          <p:cNvPr id="9" name="Content Placeholder 8"/>
          <p:cNvSpPr>
            <a:spLocks noGrp="1"/>
          </p:cNvSpPr>
          <p:nvPr>
            <p:ph idx="1"/>
          </p:nvPr>
        </p:nvSpPr>
        <p:spPr>
          <a:xfrm>
            <a:off x="198000" y="1628311"/>
            <a:ext cx="8096073" cy="1412969"/>
          </a:xfrm>
        </p:spPr>
        <p:txBody>
          <a:bodyPr>
            <a:normAutofit/>
          </a:bodyPr>
          <a:lstStyle/>
          <a:p>
            <a:pPr>
              <a:buNone/>
            </a:pPr>
            <a:r>
              <a:rPr lang="en-US" sz="2400" dirty="0" smtClean="0"/>
              <a:t>	</a:t>
            </a:r>
            <a:r>
              <a:rPr lang="en-US" sz="2400" b="1" dirty="0" smtClean="0">
                <a:latin typeface="Calibri"/>
                <a:cs typeface="Calibri"/>
              </a:rPr>
              <a:t>Clustered schedules in allergen SIT </a:t>
            </a:r>
            <a:r>
              <a:rPr lang="en-US" sz="2000" dirty="0" smtClean="0">
                <a:latin typeface="Calibri"/>
                <a:cs typeface="Calibri"/>
              </a:rPr>
              <a:t>(</a:t>
            </a:r>
            <a:r>
              <a:rPr lang="en-US" sz="2000" dirty="0" err="1" smtClean="0">
                <a:latin typeface="Calibri"/>
                <a:cs typeface="Calibri"/>
              </a:rPr>
              <a:t>Parmiani</a:t>
            </a:r>
            <a:r>
              <a:rPr lang="en-US" sz="2000" dirty="0" smtClean="0">
                <a:latin typeface="Calibri"/>
                <a:cs typeface="Calibri"/>
              </a:rPr>
              <a:t>, </a:t>
            </a:r>
            <a:r>
              <a:rPr lang="en-US" sz="2000" dirty="0" err="1" smtClean="0">
                <a:latin typeface="Calibri"/>
                <a:cs typeface="Calibri"/>
              </a:rPr>
              <a:t>Allergol</a:t>
            </a:r>
            <a:r>
              <a:rPr lang="en-US" sz="2000" dirty="0" smtClean="0">
                <a:latin typeface="Calibri"/>
                <a:cs typeface="Calibri"/>
              </a:rPr>
              <a:t> et </a:t>
            </a:r>
            <a:r>
              <a:rPr lang="en-US" sz="2000" dirty="0" err="1" smtClean="0">
                <a:latin typeface="Calibri"/>
                <a:cs typeface="Calibri"/>
              </a:rPr>
              <a:t>Imm</a:t>
            </a:r>
            <a:r>
              <a:rPr lang="en-US" sz="2000" dirty="0" smtClean="0">
                <a:latin typeface="Calibri"/>
                <a:cs typeface="Calibri"/>
              </a:rPr>
              <a:t> 02)</a:t>
            </a:r>
          </a:p>
          <a:p>
            <a:pPr lvl="1"/>
            <a:r>
              <a:rPr lang="en-US" sz="1900" dirty="0" smtClean="0">
                <a:latin typeface="Calibri"/>
                <a:cs typeface="Calibri"/>
              </a:rPr>
              <a:t>Reviewed 21 studies involving aeroallergens from 80’s-90’s (rest were VIT)</a:t>
            </a:r>
          </a:p>
          <a:p>
            <a:pPr lvl="1"/>
            <a:r>
              <a:rPr lang="en-US" sz="1900" dirty="0" smtClean="0">
                <a:latin typeface="Calibri"/>
                <a:cs typeface="Calibri"/>
              </a:rPr>
              <a:t>Systemic </a:t>
            </a:r>
            <a:r>
              <a:rPr lang="en-US" sz="1900" dirty="0" err="1" smtClean="0">
                <a:latin typeface="Calibri"/>
                <a:cs typeface="Calibri"/>
              </a:rPr>
              <a:t>rxn</a:t>
            </a:r>
            <a:r>
              <a:rPr lang="en-US" sz="1900" dirty="0" smtClean="0">
                <a:latin typeface="Calibri"/>
                <a:cs typeface="Calibri"/>
              </a:rPr>
              <a:t> rates all &lt;1% of </a:t>
            </a:r>
            <a:r>
              <a:rPr lang="en-US" sz="1900" dirty="0" err="1" smtClean="0">
                <a:latin typeface="Calibri"/>
                <a:cs typeface="Calibri"/>
              </a:rPr>
              <a:t>inj</a:t>
            </a:r>
            <a:r>
              <a:rPr lang="en-US" sz="1900" dirty="0" smtClean="0">
                <a:latin typeface="Calibri"/>
                <a:cs typeface="Calibri"/>
              </a:rPr>
              <a:t> in studies looking at cluster schedule</a:t>
            </a:r>
          </a:p>
          <a:p>
            <a:pPr lvl="1">
              <a:buNone/>
            </a:pPr>
            <a:endParaRPr lang="en-US" sz="2400" dirty="0" smtClean="0">
              <a:latin typeface="Calibri"/>
              <a:cs typeface="Calibri"/>
            </a:endParaRPr>
          </a:p>
          <a:p>
            <a:pPr lvl="1"/>
            <a:endParaRPr lang="en-US" sz="2400" dirty="0" smtClean="0">
              <a:latin typeface="Calibri"/>
              <a:cs typeface="Calibri"/>
            </a:endParaRPr>
          </a:p>
          <a:p>
            <a:pPr lvl="1"/>
            <a:endParaRPr lang="en-US" sz="2400" dirty="0">
              <a:latin typeface="Calibri"/>
              <a:cs typeface="Calibri"/>
            </a:endParaRPr>
          </a:p>
        </p:txBody>
      </p:sp>
      <p:graphicFrame>
        <p:nvGraphicFramePr>
          <p:cNvPr id="12" name="Table 11"/>
          <p:cNvGraphicFramePr>
            <a:graphicFrameLocks noGrp="1"/>
          </p:cNvGraphicFramePr>
          <p:nvPr/>
        </p:nvGraphicFramePr>
        <p:xfrm>
          <a:off x="734042" y="3110400"/>
          <a:ext cx="7680987" cy="3351120"/>
        </p:xfrm>
        <a:graphic>
          <a:graphicData uri="http://schemas.openxmlformats.org/drawingml/2006/table">
            <a:tbl>
              <a:tblPr firstRow="1" bandRow="1">
                <a:tableStyleId>{B301B821-A1FF-4177-AEE7-76D212191A09}</a:tableStyleId>
              </a:tblPr>
              <a:tblGrid>
                <a:gridCol w="7680987"/>
              </a:tblGrid>
              <a:tr h="760320">
                <a:tc>
                  <a:txBody>
                    <a:bodyPr/>
                    <a:lstStyle/>
                    <a:p>
                      <a:pPr lvl="0" algn="l"/>
                      <a:r>
                        <a:rPr lang="en-US" sz="2100" b="1" dirty="0" smtClean="0">
                          <a:solidFill>
                            <a:srgbClr val="000000"/>
                          </a:solidFill>
                          <a:latin typeface="Calibri"/>
                          <a:cs typeface="Calibri"/>
                        </a:rPr>
                        <a:t>“the following seem to be the best basic conditions to be further studied and properly combined for an optimal schedule”</a:t>
                      </a:r>
                      <a:endParaRPr lang="en-US" sz="2100" dirty="0" smtClean="0">
                        <a:solidFill>
                          <a:srgbClr val="000000"/>
                        </a:solidFill>
                        <a:latin typeface="Calibri"/>
                        <a:cs typeface="Calibri"/>
                      </a:endParaRPr>
                    </a:p>
                  </a:txBody>
                  <a:tcPr/>
                </a:tc>
              </a:tr>
              <a:tr h="370840">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libri"/>
                          <a:cs typeface="Calibri"/>
                        </a:rPr>
                        <a:t>Use of a premedication to be administered between 15 and 60 minutes before the first administration of each cluster, especially in asthmatic patients.</a:t>
                      </a:r>
                    </a:p>
                  </a:txBody>
                  <a:tcPr/>
                </a:tc>
              </a:tr>
              <a:tr h="370840">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libri"/>
                          <a:cs typeface="Calibri"/>
                        </a:rPr>
                        <a:t>Use of depot preparations</a:t>
                      </a:r>
                      <a:r>
                        <a:rPr lang="en-US" sz="2000" baseline="0" dirty="0" smtClean="0">
                          <a:latin typeface="Calibri"/>
                          <a:cs typeface="Calibri"/>
                        </a:rPr>
                        <a:t> (Aluminum hydroxide adjuvant)</a:t>
                      </a:r>
                      <a:endParaRPr lang="en-US" sz="2000" dirty="0" smtClean="0">
                        <a:latin typeface="Calibri"/>
                        <a:cs typeface="Calibri"/>
                      </a:endParaRPr>
                    </a:p>
                  </a:txBody>
                  <a:tcPr/>
                </a:tc>
              </a:tr>
              <a:tr h="370840">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libri"/>
                          <a:cs typeface="Calibri"/>
                        </a:rPr>
                        <a:t>Not more than 4 administrations per cluster. </a:t>
                      </a:r>
                    </a:p>
                  </a:txBody>
                  <a:tcPr/>
                </a:tc>
              </a:tr>
              <a:tr h="370840">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libri"/>
                          <a:cs typeface="Calibri"/>
                        </a:rPr>
                        <a:t>Between 4 and 6 clusters. </a:t>
                      </a:r>
                    </a:p>
                  </a:txBody>
                  <a:tcPr/>
                </a:tc>
              </a:tr>
              <a:tr h="370840">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libri"/>
                          <a:cs typeface="Calibri"/>
                        </a:rPr>
                        <a:t>Administration of one to two clusters per week.</a:t>
                      </a:r>
                    </a:p>
                  </a:txBody>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 name="Rectangle 40"/>
          <p:cNvSpPr/>
          <p:nvPr/>
        </p:nvSpPr>
        <p:spPr>
          <a:xfrm>
            <a:off x="1592900" y="2635200"/>
            <a:ext cx="5448423" cy="3032640"/>
          </a:xfrm>
          <a:prstGeom prst="rect">
            <a:avLst/>
          </a:prstGeom>
          <a:solidFill>
            <a:schemeClr val="bg1">
              <a:lumMod val="7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latin typeface="Calibri"/>
                <a:cs typeface="Calibri"/>
              </a:rPr>
              <a:t>Premedication</a:t>
            </a:r>
            <a:endParaRPr lang="en-US" dirty="0">
              <a:latin typeface="Calibri"/>
              <a:cs typeface="Calibri"/>
            </a:endParaRPr>
          </a:p>
        </p:txBody>
      </p:sp>
      <p:cxnSp>
        <p:nvCxnSpPr>
          <p:cNvPr id="5" name="Straight Connector 4"/>
          <p:cNvCxnSpPr/>
          <p:nvPr/>
        </p:nvCxnSpPr>
        <p:spPr>
          <a:xfrm rot="5400000">
            <a:off x="-48715" y="4082836"/>
            <a:ext cx="3223440" cy="158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1545724" y="5694557"/>
            <a:ext cx="6005357" cy="158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1840266" y="4870080"/>
            <a:ext cx="509740" cy="797760"/>
          </a:xfrm>
          <a:custGeom>
            <a:avLst/>
            <a:gdLst>
              <a:gd name="connsiteX0" fmla="*/ 0 w 509740"/>
              <a:gd name="connsiteY0" fmla="*/ 789120 h 797760"/>
              <a:gd name="connsiteX1" fmla="*/ 241910 w 509740"/>
              <a:gd name="connsiteY1" fmla="*/ 2880 h 797760"/>
              <a:gd name="connsiteX2" fmla="*/ 501100 w 509740"/>
              <a:gd name="connsiteY2" fmla="*/ 771840 h 797760"/>
              <a:gd name="connsiteX3" fmla="*/ 501100 w 509740"/>
              <a:gd name="connsiteY3" fmla="*/ 771840 h 797760"/>
              <a:gd name="connsiteX4" fmla="*/ 509740 w 509740"/>
              <a:gd name="connsiteY4" fmla="*/ 797760 h 797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740" h="797760">
                <a:moveTo>
                  <a:pt x="0" y="789120"/>
                </a:moveTo>
                <a:cubicBezTo>
                  <a:pt x="79196" y="397440"/>
                  <a:pt x="158393" y="5760"/>
                  <a:pt x="241910" y="2880"/>
                </a:cubicBezTo>
                <a:cubicBezTo>
                  <a:pt x="325427" y="0"/>
                  <a:pt x="501100" y="771840"/>
                  <a:pt x="501100" y="771840"/>
                </a:cubicBezTo>
                <a:lnTo>
                  <a:pt x="501100" y="771840"/>
                </a:lnTo>
                <a:lnTo>
                  <a:pt x="509740" y="797760"/>
                </a:lnTo>
              </a:path>
            </a:pathLst>
          </a:custGeom>
          <a:ln w="38100" cap="flat" cmpd="sng" algn="ctr">
            <a:solidFill>
              <a:srgbClr val="FF0000"/>
            </a:solidFill>
            <a:prstDash val="solid"/>
            <a:round/>
            <a:headEnd type="non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 name="Freeform 10"/>
          <p:cNvSpPr/>
          <p:nvPr/>
        </p:nvSpPr>
        <p:spPr>
          <a:xfrm>
            <a:off x="3059664" y="4138560"/>
            <a:ext cx="1009634" cy="1529280"/>
          </a:xfrm>
          <a:custGeom>
            <a:avLst/>
            <a:gdLst>
              <a:gd name="connsiteX0" fmla="*/ 0 w 509740"/>
              <a:gd name="connsiteY0" fmla="*/ 789120 h 797760"/>
              <a:gd name="connsiteX1" fmla="*/ 241910 w 509740"/>
              <a:gd name="connsiteY1" fmla="*/ 2880 h 797760"/>
              <a:gd name="connsiteX2" fmla="*/ 501100 w 509740"/>
              <a:gd name="connsiteY2" fmla="*/ 771840 h 797760"/>
              <a:gd name="connsiteX3" fmla="*/ 501100 w 509740"/>
              <a:gd name="connsiteY3" fmla="*/ 771840 h 797760"/>
              <a:gd name="connsiteX4" fmla="*/ 509740 w 509740"/>
              <a:gd name="connsiteY4" fmla="*/ 797760 h 797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740" h="797760">
                <a:moveTo>
                  <a:pt x="0" y="789120"/>
                </a:moveTo>
                <a:cubicBezTo>
                  <a:pt x="79196" y="397440"/>
                  <a:pt x="158393" y="5760"/>
                  <a:pt x="241910" y="2880"/>
                </a:cubicBezTo>
                <a:cubicBezTo>
                  <a:pt x="325427" y="0"/>
                  <a:pt x="501100" y="771840"/>
                  <a:pt x="501100" y="771840"/>
                </a:cubicBezTo>
                <a:lnTo>
                  <a:pt x="501100" y="771840"/>
                </a:lnTo>
                <a:lnTo>
                  <a:pt x="509740" y="797760"/>
                </a:lnTo>
              </a:path>
            </a:pathLst>
          </a:custGeom>
          <a:ln w="38100" cap="flat" cmpd="sng" algn="ctr">
            <a:solidFill>
              <a:srgbClr val="FF0000"/>
            </a:solidFill>
            <a:prstDash val="solid"/>
            <a:round/>
            <a:headEnd type="non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Freeform 11"/>
          <p:cNvSpPr/>
          <p:nvPr/>
        </p:nvSpPr>
        <p:spPr>
          <a:xfrm>
            <a:off x="4692559" y="3628800"/>
            <a:ext cx="1087391" cy="2041425"/>
          </a:xfrm>
          <a:custGeom>
            <a:avLst/>
            <a:gdLst>
              <a:gd name="connsiteX0" fmla="*/ 0 w 509740"/>
              <a:gd name="connsiteY0" fmla="*/ 789120 h 797760"/>
              <a:gd name="connsiteX1" fmla="*/ 241910 w 509740"/>
              <a:gd name="connsiteY1" fmla="*/ 2880 h 797760"/>
              <a:gd name="connsiteX2" fmla="*/ 501100 w 509740"/>
              <a:gd name="connsiteY2" fmla="*/ 771840 h 797760"/>
              <a:gd name="connsiteX3" fmla="*/ 501100 w 509740"/>
              <a:gd name="connsiteY3" fmla="*/ 771840 h 797760"/>
              <a:gd name="connsiteX4" fmla="*/ 509740 w 509740"/>
              <a:gd name="connsiteY4" fmla="*/ 797760 h 797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740" h="797760">
                <a:moveTo>
                  <a:pt x="0" y="789120"/>
                </a:moveTo>
                <a:cubicBezTo>
                  <a:pt x="79196" y="397440"/>
                  <a:pt x="158393" y="5760"/>
                  <a:pt x="241910" y="2880"/>
                </a:cubicBezTo>
                <a:cubicBezTo>
                  <a:pt x="325427" y="0"/>
                  <a:pt x="501100" y="771840"/>
                  <a:pt x="501100" y="771840"/>
                </a:cubicBezTo>
                <a:lnTo>
                  <a:pt x="501100" y="771840"/>
                </a:lnTo>
                <a:lnTo>
                  <a:pt x="509740" y="797760"/>
                </a:lnTo>
              </a:path>
            </a:pathLst>
          </a:custGeom>
          <a:ln w="38100" cap="flat" cmpd="sng" algn="ctr">
            <a:solidFill>
              <a:srgbClr val="FF0000"/>
            </a:solidFill>
            <a:prstDash val="solid"/>
            <a:round/>
            <a:headEnd type="non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6505682" y="1977120"/>
            <a:ext cx="1045399" cy="3673440"/>
          </a:xfrm>
          <a:custGeom>
            <a:avLst/>
            <a:gdLst>
              <a:gd name="connsiteX0" fmla="*/ 0 w 1045399"/>
              <a:gd name="connsiteY0" fmla="*/ 3673440 h 3673440"/>
              <a:gd name="connsiteX1" fmla="*/ 552938 w 1045399"/>
              <a:gd name="connsiteY1" fmla="*/ 563040 h 3673440"/>
              <a:gd name="connsiteX2" fmla="*/ 1045399 w 1045399"/>
              <a:gd name="connsiteY2" fmla="*/ 295200 h 3673440"/>
              <a:gd name="connsiteX3" fmla="*/ 1045399 w 1045399"/>
              <a:gd name="connsiteY3" fmla="*/ 295200 h 3673440"/>
            </a:gdLst>
            <a:ahLst/>
            <a:cxnLst>
              <a:cxn ang="0">
                <a:pos x="connsiteX0" y="connsiteY0"/>
              </a:cxn>
              <a:cxn ang="0">
                <a:pos x="connsiteX1" y="connsiteY1"/>
              </a:cxn>
              <a:cxn ang="0">
                <a:pos x="connsiteX2" y="connsiteY2"/>
              </a:cxn>
              <a:cxn ang="0">
                <a:pos x="connsiteX3" y="connsiteY3"/>
              </a:cxn>
            </a:cxnLst>
            <a:rect l="l" t="t" r="r" b="b"/>
            <a:pathLst>
              <a:path w="1045399" h="3673440">
                <a:moveTo>
                  <a:pt x="0" y="3673440"/>
                </a:moveTo>
                <a:cubicBezTo>
                  <a:pt x="189352" y="2399760"/>
                  <a:pt x="378705" y="1126080"/>
                  <a:pt x="552938" y="563040"/>
                </a:cubicBezTo>
                <a:cubicBezTo>
                  <a:pt x="727171" y="0"/>
                  <a:pt x="1045399" y="295200"/>
                  <a:pt x="1045399" y="295200"/>
                </a:cubicBezTo>
                <a:lnTo>
                  <a:pt x="1045399" y="295200"/>
                </a:lnTo>
              </a:path>
            </a:pathLst>
          </a:custGeom>
          <a:ln w="38100" cap="flat" cmpd="sng" algn="ctr">
            <a:solidFill>
              <a:srgbClr val="FF0000"/>
            </a:solidFill>
            <a:prstDash val="solid"/>
            <a:round/>
            <a:headEnd type="none" w="med" len="med"/>
            <a:tailEnd type="triangle" w="lg"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9" name="Straight Connector 18"/>
          <p:cNvCxnSpPr/>
          <p:nvPr/>
        </p:nvCxnSpPr>
        <p:spPr>
          <a:xfrm rot="5400000">
            <a:off x="1734221" y="5802190"/>
            <a:ext cx="213677" cy="158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a:off x="2953619" y="5802191"/>
            <a:ext cx="213677" cy="158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5400000">
            <a:off x="4586516" y="5802192"/>
            <a:ext cx="213677" cy="158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5400000">
            <a:off x="6399637" y="5802193"/>
            <a:ext cx="213677" cy="158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rot="10800000">
            <a:off x="1317997" y="4870080"/>
            <a:ext cx="227727" cy="3"/>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10800000">
            <a:off x="1339253" y="4138560"/>
            <a:ext cx="227727" cy="3"/>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10800000">
            <a:off x="1339253" y="3456000"/>
            <a:ext cx="227727" cy="3"/>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rot="10800000">
            <a:off x="1347893" y="2643840"/>
            <a:ext cx="227727" cy="3"/>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1575620" y="5909826"/>
            <a:ext cx="903962" cy="338554"/>
          </a:xfrm>
          <a:prstGeom prst="rect">
            <a:avLst/>
          </a:prstGeom>
          <a:noFill/>
        </p:spPr>
        <p:txBody>
          <a:bodyPr wrap="square" rtlCol="0">
            <a:spAutoFit/>
          </a:bodyPr>
          <a:lstStyle/>
          <a:p>
            <a:r>
              <a:rPr lang="en-US" sz="1600" dirty="0" smtClean="0">
                <a:latin typeface="Arial"/>
                <a:cs typeface="Arial"/>
              </a:rPr>
              <a:t>1:1000</a:t>
            </a:r>
            <a:endParaRPr lang="en-US" sz="1600" dirty="0">
              <a:latin typeface="Arial"/>
              <a:cs typeface="Arial"/>
            </a:endParaRPr>
          </a:p>
        </p:txBody>
      </p:sp>
      <p:sp>
        <p:nvSpPr>
          <p:cNvPr id="31" name="TextBox 30"/>
          <p:cNvSpPr txBox="1"/>
          <p:nvPr/>
        </p:nvSpPr>
        <p:spPr>
          <a:xfrm>
            <a:off x="2631982" y="5909826"/>
            <a:ext cx="903962" cy="338554"/>
          </a:xfrm>
          <a:prstGeom prst="rect">
            <a:avLst/>
          </a:prstGeom>
          <a:noFill/>
        </p:spPr>
        <p:txBody>
          <a:bodyPr wrap="square" rtlCol="0">
            <a:spAutoFit/>
          </a:bodyPr>
          <a:lstStyle/>
          <a:p>
            <a:r>
              <a:rPr lang="en-US" sz="1600" dirty="0" smtClean="0">
                <a:latin typeface="Arial"/>
                <a:cs typeface="Arial"/>
              </a:rPr>
              <a:t>1:100</a:t>
            </a:r>
            <a:endParaRPr lang="en-US" sz="1600" dirty="0">
              <a:latin typeface="Arial"/>
              <a:cs typeface="Arial"/>
            </a:endParaRPr>
          </a:p>
        </p:txBody>
      </p:sp>
      <p:sp>
        <p:nvSpPr>
          <p:cNvPr id="32" name="TextBox 31"/>
          <p:cNvSpPr txBox="1"/>
          <p:nvPr/>
        </p:nvSpPr>
        <p:spPr>
          <a:xfrm>
            <a:off x="4406328" y="5909826"/>
            <a:ext cx="903962" cy="338554"/>
          </a:xfrm>
          <a:prstGeom prst="rect">
            <a:avLst/>
          </a:prstGeom>
          <a:noFill/>
        </p:spPr>
        <p:txBody>
          <a:bodyPr wrap="square" rtlCol="0">
            <a:spAutoFit/>
          </a:bodyPr>
          <a:lstStyle/>
          <a:p>
            <a:r>
              <a:rPr lang="en-US" sz="1600" dirty="0" smtClean="0">
                <a:latin typeface="Arial"/>
                <a:cs typeface="Arial"/>
              </a:rPr>
              <a:t>1:10</a:t>
            </a:r>
            <a:endParaRPr lang="en-US" sz="1600" dirty="0">
              <a:latin typeface="Arial"/>
              <a:cs typeface="Arial"/>
            </a:endParaRPr>
          </a:p>
        </p:txBody>
      </p:sp>
      <p:sp>
        <p:nvSpPr>
          <p:cNvPr id="33" name="TextBox 32"/>
          <p:cNvSpPr txBox="1"/>
          <p:nvPr/>
        </p:nvSpPr>
        <p:spPr>
          <a:xfrm>
            <a:off x="6055289" y="5909826"/>
            <a:ext cx="1495792" cy="338554"/>
          </a:xfrm>
          <a:prstGeom prst="rect">
            <a:avLst/>
          </a:prstGeom>
          <a:noFill/>
        </p:spPr>
        <p:txBody>
          <a:bodyPr wrap="square" rtlCol="0">
            <a:spAutoFit/>
          </a:bodyPr>
          <a:lstStyle/>
          <a:p>
            <a:r>
              <a:rPr lang="en-US" sz="1600" dirty="0" smtClean="0">
                <a:latin typeface="Arial"/>
                <a:cs typeface="Arial"/>
              </a:rPr>
              <a:t>maintenance</a:t>
            </a:r>
            <a:endParaRPr lang="en-US" sz="1600" dirty="0">
              <a:latin typeface="Arial"/>
              <a:cs typeface="Arial"/>
            </a:endParaRPr>
          </a:p>
        </p:txBody>
      </p:sp>
      <p:sp>
        <p:nvSpPr>
          <p:cNvPr id="35" name="TextBox 34"/>
          <p:cNvSpPr txBox="1"/>
          <p:nvPr/>
        </p:nvSpPr>
        <p:spPr>
          <a:xfrm rot="16200000">
            <a:off x="-884777" y="3134429"/>
            <a:ext cx="2683953" cy="369332"/>
          </a:xfrm>
          <a:prstGeom prst="rect">
            <a:avLst/>
          </a:prstGeom>
          <a:noFill/>
        </p:spPr>
        <p:txBody>
          <a:bodyPr wrap="square" rtlCol="0">
            <a:spAutoFit/>
          </a:bodyPr>
          <a:lstStyle/>
          <a:p>
            <a:r>
              <a:rPr lang="en-US" b="1" dirty="0" smtClean="0">
                <a:latin typeface="Arial"/>
                <a:cs typeface="Arial"/>
              </a:rPr>
              <a:t>Systemic reaction</a:t>
            </a:r>
            <a:endParaRPr lang="en-US" b="1" dirty="0">
              <a:latin typeface="Arial"/>
              <a:cs typeface="Arial"/>
            </a:endParaRPr>
          </a:p>
        </p:txBody>
      </p:sp>
      <p:sp>
        <p:nvSpPr>
          <p:cNvPr id="36" name="TextBox 35"/>
          <p:cNvSpPr txBox="1"/>
          <p:nvPr/>
        </p:nvSpPr>
        <p:spPr>
          <a:xfrm rot="16200000">
            <a:off x="809359" y="2448643"/>
            <a:ext cx="738512" cy="338554"/>
          </a:xfrm>
          <a:prstGeom prst="rect">
            <a:avLst/>
          </a:prstGeom>
          <a:noFill/>
        </p:spPr>
        <p:txBody>
          <a:bodyPr wrap="square" rtlCol="0">
            <a:spAutoFit/>
          </a:bodyPr>
          <a:lstStyle/>
          <a:p>
            <a:r>
              <a:rPr lang="en-US" sz="1600" dirty="0" smtClean="0">
                <a:latin typeface="Arial"/>
                <a:cs typeface="Arial"/>
              </a:rPr>
              <a:t>shock</a:t>
            </a:r>
            <a:endParaRPr lang="en-US" sz="1600" dirty="0">
              <a:latin typeface="Arial"/>
              <a:cs typeface="Arial"/>
            </a:endParaRPr>
          </a:p>
        </p:txBody>
      </p:sp>
      <p:sp>
        <p:nvSpPr>
          <p:cNvPr id="37" name="TextBox 36"/>
          <p:cNvSpPr txBox="1"/>
          <p:nvPr/>
        </p:nvSpPr>
        <p:spPr>
          <a:xfrm rot="16200000">
            <a:off x="735055" y="3209781"/>
            <a:ext cx="727608" cy="492443"/>
          </a:xfrm>
          <a:prstGeom prst="rect">
            <a:avLst/>
          </a:prstGeom>
          <a:noFill/>
        </p:spPr>
        <p:txBody>
          <a:bodyPr wrap="square" rtlCol="0">
            <a:spAutoFit/>
          </a:bodyPr>
          <a:lstStyle/>
          <a:p>
            <a:r>
              <a:rPr lang="en-US" sz="1300" dirty="0" smtClean="0">
                <a:latin typeface="Arial"/>
                <a:cs typeface="Arial"/>
              </a:rPr>
              <a:t>+</a:t>
            </a:r>
            <a:r>
              <a:rPr lang="en-US" sz="1300" dirty="0" err="1" smtClean="0">
                <a:latin typeface="Arial"/>
                <a:cs typeface="Arial"/>
              </a:rPr>
              <a:t>Angioedema</a:t>
            </a:r>
            <a:endParaRPr lang="en-US" sz="1300" dirty="0">
              <a:latin typeface="Arial"/>
              <a:cs typeface="Arial"/>
            </a:endParaRPr>
          </a:p>
        </p:txBody>
      </p:sp>
      <p:sp>
        <p:nvSpPr>
          <p:cNvPr id="39" name="TextBox 38"/>
          <p:cNvSpPr txBox="1"/>
          <p:nvPr/>
        </p:nvSpPr>
        <p:spPr>
          <a:xfrm>
            <a:off x="3186422" y="6278054"/>
            <a:ext cx="2782467" cy="369332"/>
          </a:xfrm>
          <a:prstGeom prst="rect">
            <a:avLst/>
          </a:prstGeom>
          <a:noFill/>
        </p:spPr>
        <p:txBody>
          <a:bodyPr wrap="square" rtlCol="0">
            <a:spAutoFit/>
          </a:bodyPr>
          <a:lstStyle/>
          <a:p>
            <a:r>
              <a:rPr lang="en-US" b="1" dirty="0" smtClean="0">
                <a:latin typeface="Arial"/>
                <a:cs typeface="Arial"/>
              </a:rPr>
              <a:t>Allergen dose over time</a:t>
            </a:r>
            <a:endParaRPr lang="en-US" b="1" dirty="0">
              <a:latin typeface="Arial"/>
              <a:cs typeface="Arial"/>
            </a:endParaRPr>
          </a:p>
        </p:txBody>
      </p:sp>
      <p:sp>
        <p:nvSpPr>
          <p:cNvPr id="40" name="TextBox 39"/>
          <p:cNvSpPr txBox="1"/>
          <p:nvPr/>
        </p:nvSpPr>
        <p:spPr>
          <a:xfrm rot="16200000">
            <a:off x="704373" y="4049164"/>
            <a:ext cx="936619" cy="307777"/>
          </a:xfrm>
          <a:prstGeom prst="rect">
            <a:avLst/>
          </a:prstGeom>
          <a:noFill/>
        </p:spPr>
        <p:txBody>
          <a:bodyPr wrap="square" rtlCol="0">
            <a:spAutoFit/>
          </a:bodyPr>
          <a:lstStyle/>
          <a:p>
            <a:r>
              <a:rPr lang="en-US" sz="1400" dirty="0" err="1" smtClean="0">
                <a:latin typeface="Arial"/>
                <a:cs typeface="Arial"/>
              </a:rPr>
              <a:t>Urticaria</a:t>
            </a:r>
            <a:endParaRPr lang="en-US" sz="1400" dirty="0">
              <a:latin typeface="Arial"/>
              <a:cs typeface="Arial"/>
            </a:endParaRPr>
          </a:p>
        </p:txBody>
      </p:sp>
      <p:sp>
        <p:nvSpPr>
          <p:cNvPr id="46" name="TextBox 45"/>
          <p:cNvSpPr txBox="1"/>
          <p:nvPr/>
        </p:nvSpPr>
        <p:spPr>
          <a:xfrm>
            <a:off x="7516498" y="2101784"/>
            <a:ext cx="1123156" cy="369332"/>
          </a:xfrm>
          <a:prstGeom prst="rect">
            <a:avLst/>
          </a:prstGeom>
          <a:noFill/>
        </p:spPr>
        <p:txBody>
          <a:bodyPr wrap="square" rtlCol="0">
            <a:spAutoFit/>
          </a:bodyPr>
          <a:lstStyle/>
          <a:p>
            <a:r>
              <a:rPr lang="en-US" b="1" dirty="0" smtClean="0">
                <a:latin typeface="Arial"/>
                <a:cs typeface="Arial"/>
              </a:rPr>
              <a:t>Lawsuit</a:t>
            </a:r>
            <a:endParaRPr lang="en-US" b="1" dirty="0">
              <a:latin typeface="Arial"/>
              <a:cs typeface="Arial"/>
            </a:endParaRPr>
          </a:p>
        </p:txBody>
      </p:sp>
      <p:sp>
        <p:nvSpPr>
          <p:cNvPr id="47" name="TextBox 46"/>
          <p:cNvSpPr txBox="1"/>
          <p:nvPr/>
        </p:nvSpPr>
        <p:spPr>
          <a:xfrm>
            <a:off x="1581063" y="2652480"/>
            <a:ext cx="5460259" cy="369332"/>
          </a:xfrm>
          <a:prstGeom prst="rect">
            <a:avLst/>
          </a:prstGeom>
          <a:noFill/>
          <a:effectLst>
            <a:outerShdw blurRad="50800" dist="38100" dir="2700000" algn="tl" rotWithShape="0">
              <a:srgbClr val="000000">
                <a:alpha val="43000"/>
              </a:srgbClr>
            </a:outerShdw>
          </a:effectLst>
        </p:spPr>
        <p:txBody>
          <a:bodyPr wrap="square" rtlCol="0">
            <a:spAutoFit/>
          </a:bodyPr>
          <a:lstStyle/>
          <a:p>
            <a:r>
              <a:rPr lang="en-US" b="1" dirty="0" smtClean="0">
                <a:solidFill>
                  <a:schemeClr val="bg1"/>
                </a:solidFill>
                <a:latin typeface="Arial"/>
                <a:cs typeface="Arial"/>
              </a:rPr>
              <a:t>Premedication masking systemic reaction </a:t>
            </a:r>
            <a:r>
              <a:rPr lang="en-US" b="1" dirty="0" err="1" smtClean="0">
                <a:solidFill>
                  <a:schemeClr val="bg1"/>
                </a:solidFill>
                <a:latin typeface="Arial"/>
                <a:cs typeface="Arial"/>
              </a:rPr>
              <a:t>sx</a:t>
            </a:r>
            <a:endParaRPr lang="en-US" b="1" dirty="0">
              <a:solidFill>
                <a:schemeClr val="bg1"/>
              </a:solidFill>
              <a:latin typeface="Arial"/>
              <a:cs typeface="Arial"/>
            </a:endParaRPr>
          </a:p>
        </p:txBody>
      </p:sp>
      <p:sp>
        <p:nvSpPr>
          <p:cNvPr id="34" name="TextBox 33"/>
          <p:cNvSpPr txBox="1"/>
          <p:nvPr/>
        </p:nvSpPr>
        <p:spPr>
          <a:xfrm rot="16200000">
            <a:off x="517249" y="4894251"/>
            <a:ext cx="1133961" cy="523220"/>
          </a:xfrm>
          <a:prstGeom prst="rect">
            <a:avLst/>
          </a:prstGeom>
          <a:noFill/>
        </p:spPr>
        <p:txBody>
          <a:bodyPr wrap="square" rtlCol="0">
            <a:spAutoFit/>
          </a:bodyPr>
          <a:lstStyle/>
          <a:p>
            <a:pPr algn="ctr"/>
            <a:r>
              <a:rPr lang="en-US" sz="1400" dirty="0" smtClean="0">
                <a:latin typeface="Arial"/>
                <a:cs typeface="Arial"/>
              </a:rPr>
              <a:t>Mild or Subclinical</a:t>
            </a:r>
            <a:endParaRPr lang="en-US" sz="1400"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6" grpId="0"/>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Premedication</a:t>
            </a:r>
            <a:endParaRPr lang="en-US" dirty="0">
              <a:latin typeface="Calibri"/>
              <a:cs typeface="Calibri"/>
            </a:endParaRPr>
          </a:p>
        </p:txBody>
      </p:sp>
      <p:pic>
        <p:nvPicPr>
          <p:cNvPr id="14" name="Picture 13"/>
          <p:cNvPicPr>
            <a:picLocks noChangeAspect="1"/>
          </p:cNvPicPr>
          <p:nvPr/>
        </p:nvPicPr>
        <p:blipFill>
          <a:blip r:embed="rId2"/>
          <a:srcRect l="2149" b="35053"/>
          <a:stretch>
            <a:fillRect/>
          </a:stretch>
        </p:blipFill>
        <p:spPr>
          <a:xfrm>
            <a:off x="0" y="1575221"/>
            <a:ext cx="7949364" cy="964939"/>
          </a:xfrm>
          <a:prstGeom prst="rect">
            <a:avLst/>
          </a:prstGeom>
        </p:spPr>
      </p:pic>
      <p:pic>
        <p:nvPicPr>
          <p:cNvPr id="11" name="Picture 10"/>
          <p:cNvPicPr>
            <a:picLocks noChangeAspect="1"/>
          </p:cNvPicPr>
          <p:nvPr/>
        </p:nvPicPr>
        <p:blipFill>
          <a:blip r:embed="rId3"/>
          <a:stretch>
            <a:fillRect/>
          </a:stretch>
        </p:blipFill>
        <p:spPr>
          <a:xfrm>
            <a:off x="5339310" y="506193"/>
            <a:ext cx="2890099" cy="626656"/>
          </a:xfrm>
          <a:prstGeom prst="rect">
            <a:avLst/>
          </a:prstGeom>
        </p:spPr>
      </p:pic>
      <p:pic>
        <p:nvPicPr>
          <p:cNvPr id="7" name="Picture 6"/>
          <p:cNvPicPr>
            <a:picLocks noChangeAspect="1"/>
          </p:cNvPicPr>
          <p:nvPr/>
        </p:nvPicPr>
        <p:blipFill>
          <a:blip r:embed="rId4"/>
          <a:stretch>
            <a:fillRect/>
          </a:stretch>
        </p:blipFill>
        <p:spPr>
          <a:xfrm>
            <a:off x="699108" y="2557230"/>
            <a:ext cx="7143857" cy="2514450"/>
          </a:xfrm>
          <a:prstGeom prst="rect">
            <a:avLst/>
          </a:prstGeom>
          <a:ln>
            <a:noFill/>
          </a:ln>
          <a:effectLst/>
        </p:spPr>
      </p:pic>
      <p:cxnSp>
        <p:nvCxnSpPr>
          <p:cNvPr id="17" name="Straight Connector 16"/>
          <p:cNvCxnSpPr/>
          <p:nvPr/>
        </p:nvCxnSpPr>
        <p:spPr>
          <a:xfrm>
            <a:off x="699108" y="4233600"/>
            <a:ext cx="6972910" cy="8640"/>
          </a:xfrm>
          <a:prstGeom prst="line">
            <a:avLst/>
          </a:prstGeom>
          <a:ln w="19050" cmpd="sng">
            <a:solidFill>
              <a:schemeClr val="accent3">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0468" y="4579211"/>
            <a:ext cx="6972910" cy="8640"/>
          </a:xfrm>
          <a:prstGeom prst="line">
            <a:avLst/>
          </a:prstGeom>
          <a:ln w="19050" cmpd="sng">
            <a:solidFill>
              <a:schemeClr val="accent3">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690468" y="4942080"/>
            <a:ext cx="4519247" cy="1588"/>
          </a:xfrm>
          <a:prstGeom prst="line">
            <a:avLst/>
          </a:prstGeom>
          <a:ln w="19050" cmpd="sng">
            <a:solidFill>
              <a:schemeClr val="accent3">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5"/>
          <a:stretch>
            <a:fillRect/>
          </a:stretch>
        </p:blipFill>
        <p:spPr>
          <a:xfrm>
            <a:off x="1624256" y="5114880"/>
            <a:ext cx="6737998" cy="1866240"/>
          </a:xfrm>
          <a:prstGeom prst="rect">
            <a:avLst/>
          </a:prstGeom>
          <a:ln>
            <a:solidFill>
              <a:schemeClr val="tx1"/>
            </a:solidFill>
          </a:ln>
        </p:spPr>
      </p:pic>
      <p:sp>
        <p:nvSpPr>
          <p:cNvPr id="12" name="Bent Arrow 11"/>
          <p:cNvSpPr/>
          <p:nvPr/>
        </p:nvSpPr>
        <p:spPr>
          <a:xfrm rot="5400000">
            <a:off x="6129824" y="4030600"/>
            <a:ext cx="673909" cy="1874818"/>
          </a:xfrm>
          <a:prstGeom prst="ben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Premedication</a:t>
            </a:r>
            <a:endParaRPr lang="en-US" dirty="0">
              <a:latin typeface="Calibri"/>
              <a:cs typeface="Calibri"/>
            </a:endParaRPr>
          </a:p>
        </p:txBody>
      </p:sp>
      <p:graphicFrame>
        <p:nvGraphicFramePr>
          <p:cNvPr id="16" name="Table 15"/>
          <p:cNvGraphicFramePr>
            <a:graphicFrameLocks noGrp="1"/>
          </p:cNvGraphicFramePr>
          <p:nvPr/>
        </p:nvGraphicFramePr>
        <p:xfrm>
          <a:off x="339651" y="1757660"/>
          <a:ext cx="8539928" cy="4480560"/>
        </p:xfrm>
        <a:graphic>
          <a:graphicData uri="http://schemas.openxmlformats.org/drawingml/2006/table">
            <a:tbl>
              <a:tblPr firstRow="1" bandRow="1">
                <a:tableStyleId>{B301B821-A1FF-4177-AEE7-76D212191A09}</a:tableStyleId>
              </a:tblPr>
              <a:tblGrid>
                <a:gridCol w="2730098"/>
                <a:gridCol w="2360747"/>
                <a:gridCol w="3449083"/>
              </a:tblGrid>
              <a:tr h="572684">
                <a:tc gridSpan="3">
                  <a:txBody>
                    <a:bodyPr/>
                    <a:lstStyle/>
                    <a:p>
                      <a:r>
                        <a:rPr lang="en-US" sz="2100" dirty="0" smtClean="0">
                          <a:solidFill>
                            <a:srgbClr val="000000"/>
                          </a:solidFill>
                          <a:latin typeface="Calibri"/>
                          <a:cs typeface="Calibri"/>
                        </a:rPr>
                        <a:t>Antihistamine premedication in specific cluster IT: A DBPC study </a:t>
                      </a:r>
                      <a:r>
                        <a:rPr lang="en-US" sz="2000" dirty="0" smtClean="0">
                          <a:solidFill>
                            <a:srgbClr val="000000"/>
                          </a:solidFill>
                          <a:latin typeface="Calibri"/>
                          <a:cs typeface="Calibri"/>
                        </a:rPr>
                        <a:t>(Nielsen, JACI 1996)</a:t>
                      </a:r>
                      <a:endParaRPr lang="en-US" sz="2000" dirty="0">
                        <a:solidFill>
                          <a:srgbClr val="000000"/>
                        </a:solidFill>
                        <a:latin typeface="Calibri"/>
                        <a:cs typeface="Calibri"/>
                      </a:endParaRPr>
                    </a:p>
                  </a:txBody>
                  <a:tcPr marL="1097280">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605172">
                <a:tc>
                  <a:txBody>
                    <a:bodyPr/>
                    <a:lstStyle/>
                    <a:p>
                      <a:r>
                        <a:rPr lang="en-US" sz="1600" b="1" dirty="0" smtClean="0">
                          <a:latin typeface="Calibri"/>
                          <a:cs typeface="Calibri"/>
                        </a:rPr>
                        <a:t>Subjects:</a:t>
                      </a:r>
                      <a:r>
                        <a:rPr lang="en-US" sz="1600" b="1" baseline="0" dirty="0" smtClean="0">
                          <a:latin typeface="Calibri"/>
                          <a:cs typeface="Calibri"/>
                        </a:rPr>
                        <a:t> Adult, AR to birch tree or timothy grass, premed taken 2h before </a:t>
                      </a:r>
                      <a:r>
                        <a:rPr lang="en-US" sz="1600" b="1" baseline="0" dirty="0" err="1" smtClean="0">
                          <a:latin typeface="Calibri"/>
                          <a:cs typeface="Calibri"/>
                        </a:rPr>
                        <a:t>inj</a:t>
                      </a:r>
                      <a:endParaRPr lang="en-US" sz="16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pPr algn="l"/>
                      <a:r>
                        <a:rPr lang="en-US" sz="1800" b="1" dirty="0" smtClean="0">
                          <a:latin typeface="Calibri"/>
                          <a:cs typeface="Calibri"/>
                        </a:rPr>
                        <a:t>IT Schedule</a:t>
                      </a:r>
                      <a:endParaRPr lang="en-US" sz="18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pPr algn="l"/>
                      <a:r>
                        <a:rPr lang="en-US" sz="1800" b="1" dirty="0" smtClean="0">
                          <a:latin typeface="Calibri"/>
                          <a:cs typeface="Calibri"/>
                        </a:rPr>
                        <a:t>Adverse </a:t>
                      </a:r>
                      <a:r>
                        <a:rPr lang="en-US" sz="1800" b="1" dirty="0" err="1" smtClean="0">
                          <a:latin typeface="Calibri"/>
                          <a:cs typeface="Calibri"/>
                        </a:rPr>
                        <a:t>rxn</a:t>
                      </a:r>
                      <a:r>
                        <a:rPr lang="en-US" sz="1800" b="1" baseline="0" dirty="0" smtClean="0">
                          <a:latin typeface="Calibri"/>
                          <a:cs typeface="Calibri"/>
                        </a:rPr>
                        <a:t> rate</a:t>
                      </a:r>
                      <a:endParaRPr lang="en-US" sz="18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r>
              <a:tr h="1150660">
                <a:tc>
                  <a:txBody>
                    <a:bodyPr/>
                    <a:lstStyle/>
                    <a:p>
                      <a:r>
                        <a:rPr lang="en-US" sz="1900" b="1" dirty="0" smtClean="0">
                          <a:latin typeface="Calibri"/>
                          <a:cs typeface="Calibri"/>
                        </a:rPr>
                        <a:t>Placebo (24)</a:t>
                      </a:r>
                      <a:endParaRPr lang="en-US" sz="19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rowSpan="2">
                  <a:txBody>
                    <a:bodyPr/>
                    <a:lstStyle/>
                    <a:p>
                      <a:r>
                        <a:rPr lang="en-US" sz="1900" dirty="0" smtClean="0">
                          <a:latin typeface="Calibri"/>
                          <a:cs typeface="Calibri"/>
                        </a:rPr>
                        <a:t>7 wks</a:t>
                      </a:r>
                      <a:r>
                        <a:rPr lang="en-US" sz="1900" baseline="0" dirty="0" smtClean="0">
                          <a:latin typeface="Calibri"/>
                          <a:cs typeface="Calibri"/>
                        </a:rPr>
                        <a:t> (3/2/2/2/2/2/1 </a:t>
                      </a:r>
                      <a:r>
                        <a:rPr lang="en-US" sz="1900" baseline="0" dirty="0" err="1" smtClean="0">
                          <a:latin typeface="Calibri"/>
                          <a:cs typeface="Calibri"/>
                        </a:rPr>
                        <a:t>inj</a:t>
                      </a:r>
                      <a:r>
                        <a:rPr lang="en-US" sz="1900" baseline="0" dirty="0" smtClean="0">
                          <a:latin typeface="Calibri"/>
                          <a:cs typeface="Calibri"/>
                        </a:rPr>
                        <a:t> per wk) with birch </a:t>
                      </a:r>
                      <a:r>
                        <a:rPr lang="en-US" sz="1900" b="1" baseline="0" dirty="0" smtClean="0">
                          <a:latin typeface="Calibri"/>
                          <a:cs typeface="Calibri"/>
                        </a:rPr>
                        <a:t>OR</a:t>
                      </a:r>
                      <a:r>
                        <a:rPr lang="en-US" sz="1900" baseline="0" dirty="0" smtClean="0">
                          <a:latin typeface="Calibri"/>
                          <a:cs typeface="Calibri"/>
                        </a:rPr>
                        <a:t> timothy</a:t>
                      </a:r>
                      <a:endParaRPr lang="en-US" sz="19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rowSpan="2">
                  <a:txBody>
                    <a:bodyPr/>
                    <a:lstStyle/>
                    <a:p>
                      <a:pPr>
                        <a:buFont typeface="Arial"/>
                        <a:buChar char="•"/>
                      </a:pPr>
                      <a:r>
                        <a:rPr lang="en-US" sz="1800" i="0" dirty="0" smtClean="0">
                          <a:latin typeface="Calibri"/>
                          <a:cs typeface="Calibri"/>
                        </a:rPr>
                        <a:t> </a:t>
                      </a:r>
                      <a:r>
                        <a:rPr lang="en-US" sz="1900" i="0" dirty="0" smtClean="0">
                          <a:latin typeface="Calibri"/>
                          <a:cs typeface="Calibri"/>
                        </a:rPr>
                        <a:t>No</a:t>
                      </a:r>
                      <a:r>
                        <a:rPr lang="en-US" sz="1900" i="0" baseline="0" dirty="0" smtClean="0">
                          <a:latin typeface="Calibri"/>
                          <a:cs typeface="Calibri"/>
                        </a:rPr>
                        <a:t> serious systemic </a:t>
                      </a:r>
                      <a:r>
                        <a:rPr lang="en-US" sz="1900" i="0" baseline="0" dirty="0" err="1" smtClean="0">
                          <a:latin typeface="Calibri"/>
                          <a:cs typeface="Calibri"/>
                        </a:rPr>
                        <a:t>rxns</a:t>
                      </a:r>
                      <a:r>
                        <a:rPr lang="en-US" sz="1900" i="0" baseline="0" dirty="0" smtClean="0">
                          <a:latin typeface="Calibri"/>
                          <a:cs typeface="Calibri"/>
                        </a:rPr>
                        <a:t>/anaphylaxis in either group</a:t>
                      </a:r>
                      <a:r>
                        <a:rPr lang="en-US" sz="1800" i="0" baseline="0" dirty="0" smtClean="0">
                          <a:latin typeface="Calibri"/>
                          <a:cs typeface="Calibri"/>
                        </a:rPr>
                        <a:t/>
                      </a:r>
                      <a:br>
                        <a:rPr lang="en-US" sz="1800" i="0" baseline="0" dirty="0" smtClean="0">
                          <a:latin typeface="Calibri"/>
                          <a:cs typeface="Calibri"/>
                        </a:rPr>
                      </a:br>
                      <a:r>
                        <a:rPr lang="en-US" sz="800" i="0" baseline="0" dirty="0" smtClean="0">
                          <a:latin typeface="Calibri"/>
                          <a:cs typeface="Calibri"/>
                        </a:rPr>
                        <a:t> </a:t>
                      </a:r>
                      <a:endParaRPr lang="en-US" sz="1800" i="0" baseline="0" dirty="0" smtClean="0">
                        <a:latin typeface="Calibri"/>
                        <a:cs typeface="Calibri"/>
                      </a:endParaRPr>
                    </a:p>
                    <a:p>
                      <a:pPr>
                        <a:buFont typeface="Arial"/>
                        <a:buChar char="•"/>
                      </a:pPr>
                      <a:r>
                        <a:rPr lang="en-US" sz="1800" i="0" baseline="0" dirty="0" smtClean="0">
                          <a:latin typeface="Calibri"/>
                          <a:cs typeface="Calibri"/>
                        </a:rPr>
                        <a:t> </a:t>
                      </a:r>
                      <a:r>
                        <a:rPr lang="en-US" sz="1900" i="0" baseline="0" dirty="0" smtClean="0">
                          <a:latin typeface="Calibri"/>
                          <a:cs typeface="Calibri"/>
                        </a:rPr>
                        <a:t>Early systemic </a:t>
                      </a:r>
                      <a:r>
                        <a:rPr lang="en-US" sz="1900" i="0" baseline="0" dirty="0" err="1" smtClean="0">
                          <a:latin typeface="Calibri"/>
                          <a:cs typeface="Calibri"/>
                        </a:rPr>
                        <a:t>rxn</a:t>
                      </a:r>
                      <a:r>
                        <a:rPr lang="en-US" sz="1900" i="0" baseline="0" dirty="0" smtClean="0">
                          <a:latin typeface="Calibri"/>
                          <a:cs typeface="Calibri"/>
                        </a:rPr>
                        <a:t> rate: </a:t>
                      </a:r>
                      <a:r>
                        <a:rPr lang="en-US" sz="1900" i="0" baseline="0" dirty="0" err="1" smtClean="0">
                          <a:latin typeface="Calibri"/>
                          <a:cs typeface="Calibri"/>
                        </a:rPr>
                        <a:t>loratadine</a:t>
                      </a:r>
                      <a:r>
                        <a:rPr lang="en-US" sz="1900" i="0" baseline="0" dirty="0" smtClean="0">
                          <a:latin typeface="Calibri"/>
                          <a:cs typeface="Calibri"/>
                        </a:rPr>
                        <a:t> </a:t>
                      </a:r>
                      <a:r>
                        <a:rPr lang="en-US" sz="1900" b="1" i="0" baseline="0" dirty="0" smtClean="0">
                          <a:latin typeface="Calibri"/>
                          <a:cs typeface="Calibri"/>
                        </a:rPr>
                        <a:t>1.6%</a:t>
                      </a:r>
                      <a:r>
                        <a:rPr lang="en-US" sz="1900" i="0" baseline="0" dirty="0" smtClean="0">
                          <a:latin typeface="Calibri"/>
                          <a:cs typeface="Calibri"/>
                        </a:rPr>
                        <a:t> per </a:t>
                      </a:r>
                      <a:r>
                        <a:rPr lang="en-US" sz="1900" i="0" baseline="0" dirty="0" err="1" smtClean="0">
                          <a:latin typeface="Calibri"/>
                          <a:cs typeface="Calibri"/>
                        </a:rPr>
                        <a:t>inj</a:t>
                      </a:r>
                      <a:r>
                        <a:rPr lang="en-US" sz="1900" i="0" baseline="0" dirty="0" smtClean="0">
                          <a:latin typeface="Calibri"/>
                          <a:cs typeface="Calibri"/>
                        </a:rPr>
                        <a:t>, placebo </a:t>
                      </a:r>
                      <a:r>
                        <a:rPr lang="en-US" sz="1900" b="1" i="0" baseline="0" dirty="0" smtClean="0">
                          <a:latin typeface="Calibri"/>
                          <a:cs typeface="Calibri"/>
                        </a:rPr>
                        <a:t>3.1%</a:t>
                      </a:r>
                      <a:r>
                        <a:rPr lang="en-US" sz="1900" i="0" baseline="0" dirty="0" smtClean="0">
                          <a:latin typeface="Calibri"/>
                          <a:cs typeface="Calibri"/>
                        </a:rPr>
                        <a:t> per </a:t>
                      </a:r>
                      <a:r>
                        <a:rPr lang="en-US" sz="1900" i="0" baseline="0" dirty="0" err="1" smtClean="0">
                          <a:latin typeface="Calibri"/>
                          <a:cs typeface="Calibri"/>
                        </a:rPr>
                        <a:t>inj</a:t>
                      </a:r>
                      <a:endParaRPr lang="en-US" sz="1900" i="0" baseline="0" dirty="0" smtClean="0">
                        <a:latin typeface="Calibri"/>
                        <a:cs typeface="Calibri"/>
                      </a:endParaRPr>
                    </a:p>
                    <a:p>
                      <a:pPr>
                        <a:buFont typeface="Arial"/>
                        <a:buNone/>
                      </a:pPr>
                      <a:endParaRPr lang="en-US" sz="800" i="0" baseline="0" dirty="0" smtClean="0">
                        <a:latin typeface="Calibri"/>
                        <a:cs typeface="Calibri"/>
                      </a:endParaRPr>
                    </a:p>
                    <a:p>
                      <a:pPr>
                        <a:buFont typeface="Arial"/>
                        <a:buChar char="•"/>
                      </a:pPr>
                      <a:r>
                        <a:rPr lang="en-US" sz="1800" i="0" baseline="0" dirty="0" smtClean="0">
                          <a:latin typeface="Calibri"/>
                          <a:cs typeface="Calibri"/>
                        </a:rPr>
                        <a:t> </a:t>
                      </a:r>
                      <a:r>
                        <a:rPr lang="en-US" sz="1900" i="0" baseline="0" dirty="0" err="1" smtClean="0">
                          <a:latin typeface="Calibri"/>
                          <a:cs typeface="Calibri"/>
                        </a:rPr>
                        <a:t>Loratadine</a:t>
                      </a:r>
                      <a:r>
                        <a:rPr lang="en-US" sz="1900" i="0" baseline="0" dirty="0" smtClean="0">
                          <a:latin typeface="Calibri"/>
                          <a:cs typeface="Calibri"/>
                        </a:rPr>
                        <a:t> did not delay onset of systemic </a:t>
                      </a:r>
                      <a:r>
                        <a:rPr lang="en-US" sz="1900" i="0" baseline="0" dirty="0" err="1" smtClean="0">
                          <a:latin typeface="Calibri"/>
                          <a:cs typeface="Calibri"/>
                        </a:rPr>
                        <a:t>rxns</a:t>
                      </a:r>
                      <a:r>
                        <a:rPr lang="en-US" sz="1900" i="0" baseline="0" dirty="0" smtClean="0">
                          <a:latin typeface="Calibri"/>
                          <a:cs typeface="Calibri"/>
                        </a:rPr>
                        <a:t>, and significantly decreased severity of systemic </a:t>
                      </a:r>
                      <a:r>
                        <a:rPr lang="en-US" sz="1900" i="0" baseline="0" dirty="0" err="1" smtClean="0">
                          <a:latin typeface="Calibri"/>
                          <a:cs typeface="Calibri"/>
                        </a:rPr>
                        <a:t>rxns</a:t>
                      </a:r>
                      <a:r>
                        <a:rPr lang="en-US" sz="1900" i="0" baseline="0" dirty="0" smtClean="0">
                          <a:latin typeface="Calibri"/>
                          <a:cs typeface="Calibri"/>
                        </a:rPr>
                        <a:t> vs. placebo</a:t>
                      </a:r>
                      <a:endParaRPr lang="en-US" sz="1900" baseline="0" dirty="0" smtClean="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r>
              <a:tr h="800628">
                <a:tc>
                  <a:txBody>
                    <a:bodyPr/>
                    <a:lstStyle/>
                    <a:p>
                      <a:r>
                        <a:rPr lang="en-US" sz="1900" b="1" dirty="0" err="1" smtClean="0">
                          <a:latin typeface="Calibri"/>
                          <a:cs typeface="Calibri"/>
                        </a:rPr>
                        <a:t>Loratadine</a:t>
                      </a:r>
                      <a:r>
                        <a:rPr lang="en-US" sz="1900" b="1" dirty="0" smtClean="0">
                          <a:latin typeface="Calibri"/>
                          <a:cs typeface="Calibri"/>
                        </a:rPr>
                        <a:t> 10 mg </a:t>
                      </a:r>
                      <a:r>
                        <a:rPr lang="en-US" sz="1900" b="1" baseline="0" dirty="0" smtClean="0">
                          <a:latin typeface="Calibri"/>
                          <a:cs typeface="Calibri"/>
                        </a:rPr>
                        <a:t>(21)</a:t>
                      </a:r>
                      <a:endParaRPr lang="en-US" sz="19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vMerge="1">
                  <a:txBody>
                    <a:bodyPr/>
                    <a:lstStyle/>
                    <a:p>
                      <a:endParaRPr lang="en-US" sz="18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noFill/>
                  </a:tcPr>
                </a:tc>
                <a:tc vMerge="1">
                  <a:txBody>
                    <a:bodyPr/>
                    <a:lstStyle/>
                    <a:p>
                      <a:endParaRPr lang="en-US" dirty="0"/>
                    </a:p>
                  </a:txBody>
                  <a:tcPr/>
                </a:tc>
              </a:tr>
            </a:tbl>
          </a:graphicData>
        </a:graphic>
      </p:graphicFrame>
      <p:pic>
        <p:nvPicPr>
          <p:cNvPr id="24" name="Picture 23"/>
          <p:cNvPicPr>
            <a:picLocks noChangeAspect="1"/>
          </p:cNvPicPr>
          <p:nvPr/>
        </p:nvPicPr>
        <p:blipFill>
          <a:blip r:embed="rId2"/>
          <a:stretch>
            <a:fillRect/>
          </a:stretch>
        </p:blipFill>
        <p:spPr>
          <a:xfrm>
            <a:off x="339651" y="1753896"/>
            <a:ext cx="951909" cy="718692"/>
          </a:xfrm>
          <a:prstGeom prst="rect">
            <a:avLst/>
          </a:prstGeom>
        </p:spPr>
      </p:pic>
      <p:graphicFrame>
        <p:nvGraphicFramePr>
          <p:cNvPr id="7" name="Table 6"/>
          <p:cNvGraphicFramePr>
            <a:graphicFrameLocks noGrp="1"/>
          </p:cNvGraphicFramePr>
          <p:nvPr/>
        </p:nvGraphicFramePr>
        <p:xfrm>
          <a:off x="511602" y="5653557"/>
          <a:ext cx="4921895" cy="1112520"/>
        </p:xfrm>
        <a:graphic>
          <a:graphicData uri="http://schemas.openxmlformats.org/drawingml/2006/table">
            <a:tbl>
              <a:tblPr firstRow="1" bandRow="1">
                <a:tableStyleId>{69CF1AB2-1976-4502-BF36-3FF5EA218861}</a:tableStyleId>
              </a:tblPr>
              <a:tblGrid>
                <a:gridCol w="1163483"/>
                <a:gridCol w="1408425"/>
                <a:gridCol w="2349987"/>
              </a:tblGrid>
              <a:tr h="370840">
                <a:tc>
                  <a:txBody>
                    <a:bodyPr/>
                    <a:lstStyle/>
                    <a:p>
                      <a:r>
                        <a:rPr lang="en-US" dirty="0" smtClean="0">
                          <a:latin typeface="Calibri"/>
                          <a:cs typeface="Calibri"/>
                        </a:rPr>
                        <a:t>Allergen</a:t>
                      </a:r>
                      <a:endParaRPr lang="en-US" dirty="0">
                        <a:latin typeface="Calibri"/>
                        <a:cs typeface="Calibri"/>
                      </a:endParaRPr>
                    </a:p>
                  </a:txBody>
                  <a:tcPr/>
                </a:tc>
                <a:tc>
                  <a:txBody>
                    <a:bodyPr/>
                    <a:lstStyle/>
                    <a:p>
                      <a:r>
                        <a:rPr lang="en-US" dirty="0" err="1" smtClean="0">
                          <a:latin typeface="Calibri"/>
                          <a:cs typeface="Calibri"/>
                        </a:rPr>
                        <a:t>Maint</a:t>
                      </a:r>
                      <a:r>
                        <a:rPr lang="en-US" dirty="0" smtClean="0">
                          <a:latin typeface="Calibri"/>
                          <a:cs typeface="Calibri"/>
                        </a:rPr>
                        <a:t> dose</a:t>
                      </a:r>
                      <a:endParaRPr lang="en-US" dirty="0">
                        <a:latin typeface="Calibri"/>
                        <a:cs typeface="Calibri"/>
                      </a:endParaRPr>
                    </a:p>
                  </a:txBody>
                  <a:tcPr/>
                </a:tc>
                <a:tc>
                  <a:txBody>
                    <a:bodyPr/>
                    <a:lstStyle/>
                    <a:p>
                      <a:r>
                        <a:rPr lang="en-US" dirty="0" smtClean="0">
                          <a:latin typeface="Calibri"/>
                          <a:cs typeface="Calibri"/>
                        </a:rPr>
                        <a:t>Probable eff. dose</a:t>
                      </a:r>
                      <a:endParaRPr lang="en-US" dirty="0">
                        <a:latin typeface="Calibri"/>
                        <a:cs typeface="Calibri"/>
                      </a:endParaRPr>
                    </a:p>
                  </a:txBody>
                  <a:tcPr/>
                </a:tc>
              </a:tr>
              <a:tr h="370840">
                <a:tc>
                  <a:txBody>
                    <a:bodyPr/>
                    <a:lstStyle/>
                    <a:p>
                      <a:r>
                        <a:rPr lang="en-US" dirty="0" err="1" smtClean="0">
                          <a:latin typeface="Calibri"/>
                          <a:cs typeface="Calibri"/>
                        </a:rPr>
                        <a:t>Phl</a:t>
                      </a:r>
                      <a:r>
                        <a:rPr lang="en-US" baseline="0" dirty="0" smtClean="0">
                          <a:latin typeface="Calibri"/>
                          <a:cs typeface="Calibri"/>
                        </a:rPr>
                        <a:t> </a:t>
                      </a:r>
                      <a:r>
                        <a:rPr lang="en-US" baseline="0" dirty="0" err="1" smtClean="0">
                          <a:latin typeface="Calibri"/>
                          <a:cs typeface="Calibri"/>
                        </a:rPr>
                        <a:t>p</a:t>
                      </a:r>
                      <a:r>
                        <a:rPr lang="en-US" baseline="0" dirty="0" smtClean="0">
                          <a:latin typeface="Calibri"/>
                          <a:cs typeface="Calibri"/>
                        </a:rPr>
                        <a:t> 5</a:t>
                      </a:r>
                      <a:endParaRPr lang="en-US" dirty="0">
                        <a:latin typeface="Calibri"/>
                        <a:cs typeface="Calibri"/>
                      </a:endParaRPr>
                    </a:p>
                  </a:txBody>
                  <a:tcPr/>
                </a:tc>
                <a:tc>
                  <a:txBody>
                    <a:bodyPr/>
                    <a:lstStyle/>
                    <a:p>
                      <a:r>
                        <a:rPr lang="en-US" dirty="0" smtClean="0">
                          <a:latin typeface="Calibri"/>
                          <a:cs typeface="Calibri"/>
                        </a:rPr>
                        <a:t>25 </a:t>
                      </a:r>
                      <a:r>
                        <a:rPr lang="en-US" dirty="0" err="1" smtClean="0">
                          <a:latin typeface="Calibri"/>
                          <a:cs typeface="Calibri"/>
                        </a:rPr>
                        <a:t>μg</a:t>
                      </a:r>
                      <a:endParaRPr lang="en-US" b="1" dirty="0">
                        <a:latin typeface="Calibri"/>
                        <a:cs typeface="Calibri"/>
                      </a:endParaRPr>
                    </a:p>
                  </a:txBody>
                  <a:tcPr/>
                </a:tc>
                <a:tc>
                  <a:txBody>
                    <a:bodyPr/>
                    <a:lstStyle/>
                    <a:p>
                      <a:r>
                        <a:rPr lang="en-US" dirty="0" smtClean="0">
                          <a:latin typeface="Calibri"/>
                          <a:cs typeface="Calibri"/>
                        </a:rPr>
                        <a:t>15 - 20 </a:t>
                      </a:r>
                      <a:r>
                        <a:rPr lang="en-US" dirty="0" err="1" smtClean="0">
                          <a:latin typeface="Calibri"/>
                          <a:cs typeface="Calibri"/>
                        </a:rPr>
                        <a:t>μg</a:t>
                      </a:r>
                      <a:endParaRPr lang="en-US" dirty="0">
                        <a:latin typeface="Calibri"/>
                        <a:cs typeface="Calibri"/>
                      </a:endParaRPr>
                    </a:p>
                  </a:txBody>
                  <a:tcPr/>
                </a:tc>
              </a:tr>
              <a:tr h="370840">
                <a:tc>
                  <a:txBody>
                    <a:bodyPr/>
                    <a:lstStyle/>
                    <a:p>
                      <a:r>
                        <a:rPr lang="en-US" dirty="0" smtClean="0">
                          <a:latin typeface="Calibri"/>
                          <a:cs typeface="Calibri"/>
                        </a:rPr>
                        <a:t>Bet </a:t>
                      </a:r>
                      <a:r>
                        <a:rPr lang="en-US" dirty="0" err="1" smtClean="0">
                          <a:latin typeface="Calibri"/>
                          <a:cs typeface="Calibri"/>
                        </a:rPr>
                        <a:t>v</a:t>
                      </a:r>
                      <a:r>
                        <a:rPr lang="en-US" dirty="0" smtClean="0">
                          <a:latin typeface="Calibri"/>
                          <a:cs typeface="Calibri"/>
                        </a:rPr>
                        <a:t> 1</a:t>
                      </a:r>
                      <a:endParaRPr lang="en-US" dirty="0">
                        <a:latin typeface="Calibri"/>
                        <a:cs typeface="Calibri"/>
                      </a:endParaRPr>
                    </a:p>
                  </a:txBody>
                  <a:tcPr/>
                </a:tc>
                <a:tc>
                  <a:txBody>
                    <a:bodyPr/>
                    <a:lstStyle/>
                    <a:p>
                      <a:r>
                        <a:rPr lang="en-US" dirty="0" smtClean="0">
                          <a:latin typeface="Calibri"/>
                          <a:cs typeface="Calibri"/>
                        </a:rPr>
                        <a:t>23 </a:t>
                      </a:r>
                      <a:r>
                        <a:rPr lang="en-US" dirty="0" err="1" smtClean="0">
                          <a:latin typeface="Calibri"/>
                          <a:cs typeface="Calibri"/>
                        </a:rPr>
                        <a:t>μg</a:t>
                      </a:r>
                      <a:endParaRPr lang="en-US" dirty="0">
                        <a:latin typeface="Calibri"/>
                        <a:cs typeface="Calibri"/>
                      </a:endParaRPr>
                    </a:p>
                  </a:txBody>
                  <a:tcPr/>
                </a:tc>
                <a:tc>
                  <a:txBody>
                    <a:bodyPr/>
                    <a:lstStyle/>
                    <a:p>
                      <a:r>
                        <a:rPr lang="en-US" dirty="0" smtClean="0">
                          <a:latin typeface="Calibri"/>
                          <a:cs typeface="Calibri"/>
                        </a:rPr>
                        <a:t>3.28 - 12 </a:t>
                      </a:r>
                      <a:r>
                        <a:rPr lang="en-US" dirty="0" err="1" smtClean="0">
                          <a:latin typeface="Calibri"/>
                          <a:cs typeface="Calibri"/>
                        </a:rPr>
                        <a:t>μg</a:t>
                      </a:r>
                      <a:endParaRPr lang="en-US" dirty="0">
                        <a:latin typeface="Calibri"/>
                        <a:cs typeface="Calibri"/>
                      </a:endParaRPr>
                    </a:p>
                  </a:txBody>
                  <a:tcPr/>
                </a:tc>
              </a:tr>
            </a:tbl>
          </a:graphicData>
        </a:graphic>
      </p:graphicFrame>
      <p:sp>
        <p:nvSpPr>
          <p:cNvPr id="12" name="Up Arrow Callout 11"/>
          <p:cNvSpPr/>
          <p:nvPr/>
        </p:nvSpPr>
        <p:spPr>
          <a:xfrm>
            <a:off x="4967503" y="4747392"/>
            <a:ext cx="3758252" cy="1781352"/>
          </a:xfrm>
          <a:prstGeom prst="upArrowCallout">
            <a:avLst/>
          </a:prstGeom>
          <a:ln/>
        </p:spPr>
        <p:style>
          <a:lnRef idx="1">
            <a:schemeClr val="accent6"/>
          </a:lnRef>
          <a:fillRef idx="3">
            <a:schemeClr val="accent6"/>
          </a:fillRef>
          <a:effectRef idx="2">
            <a:schemeClr val="accent6"/>
          </a:effectRef>
          <a:fontRef idx="minor">
            <a:schemeClr val="lt1"/>
          </a:fontRef>
        </p:style>
      </p:sp>
      <p:sp>
        <p:nvSpPr>
          <p:cNvPr id="13" name="TextBox 12"/>
          <p:cNvSpPr txBox="1"/>
          <p:nvPr/>
        </p:nvSpPr>
        <p:spPr>
          <a:xfrm>
            <a:off x="5019356" y="5397498"/>
            <a:ext cx="3654576" cy="1015663"/>
          </a:xfrm>
          <a:prstGeom prst="rect">
            <a:avLst/>
          </a:prstGeom>
          <a:noFill/>
        </p:spPr>
        <p:txBody>
          <a:bodyPr wrap="square" rtlCol="0">
            <a:spAutoFit/>
          </a:bodyPr>
          <a:lstStyle/>
          <a:p>
            <a:pPr algn="ctr"/>
            <a:r>
              <a:rPr lang="en-US" sz="2000" b="1" dirty="0" smtClean="0">
                <a:solidFill>
                  <a:srgbClr val="FFFFFF"/>
                </a:solidFill>
                <a:latin typeface="Calibri"/>
                <a:cs typeface="Calibri"/>
              </a:rPr>
              <a:t>Systemic reactions not </a:t>
            </a:r>
            <a:br>
              <a:rPr lang="en-US" sz="2000" b="1" dirty="0" smtClean="0">
                <a:solidFill>
                  <a:srgbClr val="FFFFFF"/>
                </a:solidFill>
                <a:latin typeface="Calibri"/>
                <a:cs typeface="Calibri"/>
              </a:rPr>
            </a:br>
            <a:r>
              <a:rPr lang="en-US" sz="2000" b="1" dirty="0" smtClean="0">
                <a:solidFill>
                  <a:srgbClr val="FFFFFF"/>
                </a:solidFill>
                <a:latin typeface="Calibri"/>
                <a:cs typeface="Calibri"/>
              </a:rPr>
              <a:t>broken down by allergen used for immunotherapy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5191774" y="4937654"/>
            <a:ext cx="1927646" cy="1389039"/>
          </a:xfrm>
          <a:prstGeom prst="rect">
            <a:avLst/>
          </a:prstGeom>
        </p:spPr>
      </p:pic>
      <p:pic>
        <p:nvPicPr>
          <p:cNvPr id="24" name="Picture 23"/>
          <p:cNvPicPr>
            <a:picLocks noChangeAspect="1"/>
          </p:cNvPicPr>
          <p:nvPr/>
        </p:nvPicPr>
        <p:blipFill>
          <a:blip r:embed="rId3">
            <a:lum contrast="3000"/>
          </a:blip>
          <a:stretch>
            <a:fillRect/>
          </a:stretch>
        </p:blipFill>
        <p:spPr>
          <a:xfrm rot="307906">
            <a:off x="3477345" y="3709883"/>
            <a:ext cx="1183717" cy="902370"/>
          </a:xfrm>
          <a:prstGeom prst="rect">
            <a:avLst/>
          </a:prstGeom>
        </p:spPr>
      </p:pic>
      <p:sp>
        <p:nvSpPr>
          <p:cNvPr id="20" name="Rectangle 19"/>
          <p:cNvSpPr/>
          <p:nvPr/>
        </p:nvSpPr>
        <p:spPr>
          <a:xfrm>
            <a:off x="6566491" y="4262611"/>
            <a:ext cx="2275813" cy="965129"/>
          </a:xfrm>
          <a:prstGeom prst="rect">
            <a:avLst/>
          </a:prstGeom>
        </p:spPr>
        <p:style>
          <a:lnRef idx="1">
            <a:schemeClr val="accent1"/>
          </a:lnRef>
          <a:fillRef idx="3">
            <a:schemeClr val="accent1"/>
          </a:fillRef>
          <a:effectRef idx="2">
            <a:schemeClr val="accent1"/>
          </a:effectRef>
          <a:fontRef idx="minor">
            <a:schemeClr val="lt1"/>
          </a:fontRef>
        </p:style>
        <p:txBody>
          <a:bodyPr rtlCol="0" anchor="t"/>
          <a:lstStyle/>
          <a:p>
            <a:pPr algn="ctr"/>
            <a:r>
              <a:rPr lang="en-US" sz="3400" b="1" dirty="0" smtClean="0">
                <a:solidFill>
                  <a:schemeClr val="tx1"/>
                </a:solidFill>
                <a:latin typeface="Calibri"/>
                <a:cs typeface="Calibri"/>
              </a:rPr>
              <a:t>6</a:t>
            </a:r>
          </a:p>
          <a:p>
            <a:pPr algn="ctr"/>
            <a:r>
              <a:rPr lang="en-US" b="1" dirty="0" smtClean="0">
                <a:solidFill>
                  <a:schemeClr val="tx1"/>
                </a:solidFill>
                <a:latin typeface="Calibri"/>
                <a:cs typeface="Calibri"/>
              </a:rPr>
              <a:t>Systemic reactions</a:t>
            </a:r>
            <a:endParaRPr lang="en-US" b="1" dirty="0">
              <a:solidFill>
                <a:schemeClr val="tx1"/>
              </a:solidFill>
              <a:latin typeface="Calibri"/>
              <a:cs typeface="Calibri"/>
            </a:endParaRPr>
          </a:p>
        </p:txBody>
      </p:sp>
      <p:sp>
        <p:nvSpPr>
          <p:cNvPr id="21" name="Rectangle 20"/>
          <p:cNvSpPr/>
          <p:nvPr/>
        </p:nvSpPr>
        <p:spPr>
          <a:xfrm>
            <a:off x="6588432" y="2990438"/>
            <a:ext cx="2239047" cy="102191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400" b="1" dirty="0" smtClean="0">
                <a:solidFill>
                  <a:schemeClr val="tx1"/>
                </a:solidFill>
                <a:latin typeface="Calibri"/>
                <a:cs typeface="Calibri"/>
              </a:rPr>
              <a:t>0</a:t>
            </a:r>
          </a:p>
          <a:p>
            <a:pPr algn="ctr"/>
            <a:r>
              <a:rPr lang="en-US" b="1" dirty="0" smtClean="0">
                <a:solidFill>
                  <a:schemeClr val="tx1"/>
                </a:solidFill>
                <a:latin typeface="Calibri"/>
                <a:cs typeface="Calibri"/>
              </a:rPr>
              <a:t>Systemic reactions</a:t>
            </a:r>
          </a:p>
        </p:txBody>
      </p:sp>
      <p:sp>
        <p:nvSpPr>
          <p:cNvPr id="18" name="Right Arrow 17"/>
          <p:cNvSpPr/>
          <p:nvPr/>
        </p:nvSpPr>
        <p:spPr>
          <a:xfrm>
            <a:off x="5344175" y="3334534"/>
            <a:ext cx="1345500" cy="450435"/>
          </a:xfrm>
          <a:prstGeom prst="rightArrow">
            <a:avLst/>
          </a:prstGeom>
          <a:solidFill>
            <a:srgbClr val="B80000"/>
          </a:solidFill>
          <a:ln>
            <a:solidFill>
              <a:schemeClr val="accent6"/>
            </a:solidFill>
          </a:ln>
        </p:spPr>
        <p:style>
          <a:lnRef idx="1">
            <a:schemeClr val="accent1"/>
          </a:lnRef>
          <a:fillRef idx="3">
            <a:schemeClr val="accent1"/>
          </a:fillRef>
          <a:effectRef idx="2">
            <a:schemeClr val="accent1"/>
          </a:effectRef>
          <a:fontRef idx="minor">
            <a:schemeClr val="lt1"/>
          </a:fontRef>
        </p:style>
      </p:sp>
      <p:sp>
        <p:nvSpPr>
          <p:cNvPr id="19" name="Right Arrow 18"/>
          <p:cNvSpPr/>
          <p:nvPr/>
        </p:nvSpPr>
        <p:spPr>
          <a:xfrm>
            <a:off x="5191774" y="4478327"/>
            <a:ext cx="1497901" cy="450435"/>
          </a:xfrm>
          <a:prstGeom prst="rightArrow">
            <a:avLst/>
          </a:prstGeom>
          <a:solidFill>
            <a:srgbClr val="B80000"/>
          </a:solidFill>
          <a:ln>
            <a:solidFill>
              <a:schemeClr val="accent6"/>
            </a:solidFill>
          </a:ln>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4661062" y="4270402"/>
            <a:ext cx="1358160" cy="965129"/>
          </a:xfrm>
          <a:prstGeom prst="rect">
            <a:avLst/>
          </a:prstGeom>
        </p:spPr>
        <p:style>
          <a:lnRef idx="1">
            <a:schemeClr val="accent1"/>
          </a:lnRef>
          <a:fillRef idx="3">
            <a:schemeClr val="accent1"/>
          </a:fillRef>
          <a:effectRef idx="2">
            <a:schemeClr val="accent1"/>
          </a:effectRef>
          <a:fontRef idx="minor">
            <a:schemeClr val="lt1"/>
          </a:fontRef>
        </p:style>
        <p:txBody>
          <a:bodyPr rtlCol="0" anchor="b"/>
          <a:lstStyle/>
          <a:p>
            <a:pPr algn="ctr"/>
            <a:r>
              <a:rPr lang="en-US" sz="3400" b="1" dirty="0" smtClean="0">
                <a:solidFill>
                  <a:schemeClr val="tx1"/>
                </a:solidFill>
                <a:latin typeface="Calibri"/>
                <a:cs typeface="Calibri"/>
              </a:rPr>
              <a:t>21</a:t>
            </a:r>
          </a:p>
          <a:p>
            <a:pPr algn="ctr"/>
            <a:endParaRPr lang="en-US" dirty="0">
              <a:solidFill>
                <a:schemeClr val="tx1"/>
              </a:solidFill>
              <a:latin typeface="Calibri"/>
              <a:cs typeface="Calibri"/>
            </a:endParaRPr>
          </a:p>
        </p:txBody>
      </p:sp>
      <p:sp>
        <p:nvSpPr>
          <p:cNvPr id="16" name="Rectangle 15"/>
          <p:cNvSpPr/>
          <p:nvPr/>
        </p:nvSpPr>
        <p:spPr>
          <a:xfrm>
            <a:off x="4683002" y="2990438"/>
            <a:ext cx="1336219" cy="102191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400" b="1" dirty="0" smtClean="0">
                <a:solidFill>
                  <a:schemeClr val="tx1"/>
                </a:solidFill>
                <a:latin typeface="Calibri"/>
                <a:cs typeface="Calibri"/>
              </a:rPr>
              <a:t>20</a:t>
            </a:r>
          </a:p>
        </p:txBody>
      </p:sp>
      <p:sp>
        <p:nvSpPr>
          <p:cNvPr id="17" name="Right Arrow 16"/>
          <p:cNvSpPr/>
          <p:nvPr/>
        </p:nvSpPr>
        <p:spPr>
          <a:xfrm>
            <a:off x="3410585" y="3334534"/>
            <a:ext cx="1345500" cy="450435"/>
          </a:xfrm>
          <a:prstGeom prst="rightArrow">
            <a:avLst/>
          </a:prstGeom>
          <a:solidFill>
            <a:srgbClr val="B80000"/>
          </a:solidFill>
          <a:ln>
            <a:solidFill>
              <a:schemeClr val="accent6"/>
            </a:solidFill>
          </a:ln>
        </p:spPr>
        <p:style>
          <a:lnRef idx="1">
            <a:schemeClr val="accent1"/>
          </a:lnRef>
          <a:fillRef idx="3">
            <a:schemeClr val="accent1"/>
          </a:fillRef>
          <a:effectRef idx="2">
            <a:schemeClr val="accent1"/>
          </a:effectRef>
          <a:fontRef idx="minor">
            <a:schemeClr val="lt1"/>
          </a:fontRef>
        </p:style>
      </p:sp>
      <p:sp>
        <p:nvSpPr>
          <p:cNvPr id="10" name="Right Arrow 9"/>
          <p:cNvSpPr/>
          <p:nvPr/>
        </p:nvSpPr>
        <p:spPr>
          <a:xfrm>
            <a:off x="3258184" y="4428469"/>
            <a:ext cx="1497901" cy="450435"/>
          </a:xfrm>
          <a:prstGeom prst="rightArrow">
            <a:avLst/>
          </a:prstGeom>
          <a:solidFill>
            <a:srgbClr val="B80000"/>
          </a:solidFill>
          <a:ln>
            <a:solidFill>
              <a:schemeClr val="accent6"/>
            </a:solidFill>
          </a:ln>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2052425" y="4229322"/>
            <a:ext cx="1358160" cy="1138656"/>
          </a:xfrm>
          <a:prstGeom prst="rect">
            <a:avLst/>
          </a:prstGeom>
        </p:spPr>
        <p:style>
          <a:lnRef idx="1">
            <a:schemeClr val="accent1"/>
          </a:lnRef>
          <a:fillRef idx="3">
            <a:schemeClr val="accent1"/>
          </a:fillRef>
          <a:effectRef idx="2">
            <a:schemeClr val="accent1"/>
          </a:effectRef>
          <a:fontRef idx="minor">
            <a:schemeClr val="lt1"/>
          </a:fontRef>
        </p:style>
        <p:txBody>
          <a:bodyPr rtlCol="0" anchor="t"/>
          <a:lstStyle/>
          <a:p>
            <a:pPr algn="ctr"/>
            <a:r>
              <a:rPr lang="en-US" sz="3400" b="1" dirty="0" smtClean="0">
                <a:solidFill>
                  <a:schemeClr val="tx1"/>
                </a:solidFill>
                <a:latin typeface="Calibri"/>
                <a:cs typeface="Calibri"/>
              </a:rPr>
              <a:t>26</a:t>
            </a:r>
          </a:p>
          <a:p>
            <a:pPr algn="ctr"/>
            <a:r>
              <a:rPr lang="en-US" sz="1500" b="1" dirty="0" err="1" smtClean="0">
                <a:solidFill>
                  <a:schemeClr val="tx1"/>
                </a:solidFill>
                <a:latin typeface="Calibri"/>
                <a:cs typeface="Calibri"/>
              </a:rPr>
              <a:t>Pretreat</a:t>
            </a:r>
            <a:r>
              <a:rPr lang="en-US" sz="1500" b="1" dirty="0" smtClean="0">
                <a:solidFill>
                  <a:schemeClr val="tx1"/>
                </a:solidFill>
                <a:latin typeface="Calibri"/>
                <a:cs typeface="Calibri"/>
              </a:rPr>
              <a:t> with placebo</a:t>
            </a:r>
            <a:endParaRPr lang="en-US" sz="1500" b="1" dirty="0">
              <a:solidFill>
                <a:schemeClr val="tx1"/>
              </a:solidFill>
              <a:latin typeface="Calibri"/>
              <a:cs typeface="Calibri"/>
            </a:endParaRPr>
          </a:p>
        </p:txBody>
      </p:sp>
      <p:sp>
        <p:nvSpPr>
          <p:cNvPr id="7" name="Rectangle 6"/>
          <p:cNvSpPr/>
          <p:nvPr/>
        </p:nvSpPr>
        <p:spPr>
          <a:xfrm>
            <a:off x="2167858" y="2840283"/>
            <a:ext cx="1358160" cy="12777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400" b="1" dirty="0" smtClean="0">
                <a:solidFill>
                  <a:schemeClr val="tx1"/>
                </a:solidFill>
                <a:latin typeface="Calibri"/>
                <a:cs typeface="Calibri"/>
              </a:rPr>
              <a:t>26</a:t>
            </a:r>
          </a:p>
          <a:p>
            <a:pPr algn="ctr"/>
            <a:r>
              <a:rPr lang="en-US" sz="1500" b="1" dirty="0" err="1" smtClean="0">
                <a:solidFill>
                  <a:schemeClr val="tx1"/>
                </a:solidFill>
                <a:latin typeface="Calibri"/>
                <a:cs typeface="Calibri"/>
              </a:rPr>
              <a:t>Pretreat</a:t>
            </a:r>
            <a:r>
              <a:rPr lang="en-US" sz="1500" b="1" dirty="0" smtClean="0">
                <a:solidFill>
                  <a:schemeClr val="tx1"/>
                </a:solidFill>
                <a:latin typeface="Calibri"/>
                <a:cs typeface="Calibri"/>
              </a:rPr>
              <a:t> with</a:t>
            </a:r>
          </a:p>
          <a:p>
            <a:pPr algn="ctr"/>
            <a:r>
              <a:rPr lang="en-US" sz="1500" b="1" dirty="0" err="1" smtClean="0">
                <a:solidFill>
                  <a:schemeClr val="tx1"/>
                </a:solidFill>
                <a:latin typeface="Calibri"/>
                <a:cs typeface="Calibri"/>
              </a:rPr>
              <a:t>terfenadine</a:t>
            </a:r>
            <a:endParaRPr lang="en-US" sz="1500" b="1" dirty="0">
              <a:solidFill>
                <a:schemeClr val="tx1"/>
              </a:solidFill>
              <a:latin typeface="Calibri"/>
              <a:cs typeface="Calibri"/>
            </a:endParaRPr>
          </a:p>
        </p:txBody>
      </p:sp>
      <p:sp>
        <p:nvSpPr>
          <p:cNvPr id="2" name="Title 1"/>
          <p:cNvSpPr>
            <a:spLocks noGrp="1"/>
          </p:cNvSpPr>
          <p:nvPr>
            <p:ph type="title"/>
          </p:nvPr>
        </p:nvSpPr>
        <p:spPr/>
        <p:txBody>
          <a:bodyPr/>
          <a:lstStyle/>
          <a:p>
            <a:r>
              <a:rPr lang="en-US" dirty="0" smtClean="0"/>
              <a:t>Premedication</a:t>
            </a:r>
            <a:endParaRPr lang="en-US" dirty="0"/>
          </a:p>
        </p:txBody>
      </p:sp>
      <p:sp>
        <p:nvSpPr>
          <p:cNvPr id="3" name="Content Placeholder 2"/>
          <p:cNvSpPr>
            <a:spLocks noGrp="1"/>
          </p:cNvSpPr>
          <p:nvPr>
            <p:ph idx="1"/>
          </p:nvPr>
        </p:nvSpPr>
        <p:spPr>
          <a:xfrm>
            <a:off x="418245" y="1580417"/>
            <a:ext cx="8229600" cy="725710"/>
          </a:xfrm>
        </p:spPr>
        <p:txBody>
          <a:bodyPr>
            <a:normAutofit/>
          </a:bodyPr>
          <a:lstStyle/>
          <a:p>
            <a:r>
              <a:rPr lang="en-US" sz="2700" dirty="0" smtClean="0">
                <a:latin typeface="Calibri"/>
                <a:cs typeface="Calibri"/>
              </a:rPr>
              <a:t>Does premedication alter the efficacy of IT?</a:t>
            </a:r>
            <a:endParaRPr lang="en-US" sz="2700" dirty="0">
              <a:latin typeface="Calibri"/>
              <a:cs typeface="Calibri"/>
            </a:endParaRPr>
          </a:p>
        </p:txBody>
      </p:sp>
      <p:sp>
        <p:nvSpPr>
          <p:cNvPr id="5" name="Right Arrow 4"/>
          <p:cNvSpPr/>
          <p:nvPr/>
        </p:nvSpPr>
        <p:spPr>
          <a:xfrm rot="19639900">
            <a:off x="1188604" y="3429168"/>
            <a:ext cx="1223262" cy="450435"/>
          </a:xfrm>
          <a:prstGeom prst="rightArrow">
            <a:avLst/>
          </a:prstGeom>
          <a:solidFill>
            <a:srgbClr val="B80000"/>
          </a:solidFill>
          <a:ln>
            <a:solidFill>
              <a:schemeClr val="accent3"/>
            </a:solidFill>
          </a:ln>
        </p:spPr>
        <p:style>
          <a:lnRef idx="1">
            <a:schemeClr val="accent4"/>
          </a:lnRef>
          <a:fillRef idx="2">
            <a:schemeClr val="accent4"/>
          </a:fillRef>
          <a:effectRef idx="1">
            <a:schemeClr val="accent4"/>
          </a:effectRef>
          <a:fontRef idx="minor">
            <a:schemeClr val="dk1"/>
          </a:fontRef>
        </p:style>
      </p:sp>
      <p:sp>
        <p:nvSpPr>
          <p:cNvPr id="6" name="Right Arrow 5"/>
          <p:cNvSpPr/>
          <p:nvPr/>
        </p:nvSpPr>
        <p:spPr>
          <a:xfrm rot="2765891">
            <a:off x="1138556" y="4056817"/>
            <a:ext cx="1223262" cy="450435"/>
          </a:xfrm>
          <a:prstGeom prst="rightArrow">
            <a:avLst/>
          </a:prstGeom>
          <a:solidFill>
            <a:srgbClr val="B80000"/>
          </a:solidFill>
          <a:ln>
            <a:solidFill>
              <a:schemeClr val="accent3"/>
            </a:solidFill>
          </a:ln>
        </p:spPr>
        <p:style>
          <a:lnRef idx="1">
            <a:schemeClr val="accent4"/>
          </a:lnRef>
          <a:fillRef idx="2">
            <a:schemeClr val="accent4"/>
          </a:fillRef>
          <a:effectRef idx="1">
            <a:schemeClr val="accent4"/>
          </a:effectRef>
          <a:fontRef idx="minor">
            <a:schemeClr val="dk1"/>
          </a:fontRef>
        </p:style>
      </p:sp>
      <p:sp>
        <p:nvSpPr>
          <p:cNvPr id="4" name="Rectangle 3"/>
          <p:cNvSpPr/>
          <p:nvPr/>
        </p:nvSpPr>
        <p:spPr>
          <a:xfrm>
            <a:off x="176724" y="3334534"/>
            <a:ext cx="1358160" cy="1277719"/>
          </a:xfrm>
          <a:prstGeom prst="rect">
            <a:avLst/>
          </a:prstGeom>
        </p:spPr>
        <p:style>
          <a:lnRef idx="1">
            <a:schemeClr val="accent1"/>
          </a:lnRef>
          <a:fillRef idx="3">
            <a:schemeClr val="accent1"/>
          </a:fillRef>
          <a:effectRef idx="2">
            <a:schemeClr val="accent1"/>
          </a:effectRef>
          <a:fontRef idx="minor">
            <a:schemeClr val="lt1"/>
          </a:fontRef>
        </p:style>
        <p:txBody>
          <a:bodyPr rtlCol="0" anchor="t"/>
          <a:lstStyle/>
          <a:p>
            <a:pPr algn="ctr"/>
            <a:r>
              <a:rPr lang="en-US" sz="3400" b="1" dirty="0" smtClean="0">
                <a:solidFill>
                  <a:schemeClr val="tx1"/>
                </a:solidFill>
                <a:latin typeface="Calibri"/>
                <a:cs typeface="Calibri"/>
              </a:rPr>
              <a:t>52</a:t>
            </a:r>
          </a:p>
          <a:p>
            <a:pPr algn="ctr"/>
            <a:r>
              <a:rPr lang="en-US" b="1" dirty="0" smtClean="0">
                <a:solidFill>
                  <a:schemeClr val="tx1"/>
                </a:solidFill>
                <a:latin typeface="Calibri"/>
                <a:cs typeface="Calibri"/>
              </a:rPr>
              <a:t>Bee allergic </a:t>
            </a:r>
            <a:br>
              <a:rPr lang="en-US" b="1" dirty="0" smtClean="0">
                <a:solidFill>
                  <a:schemeClr val="tx1"/>
                </a:solidFill>
                <a:latin typeface="Calibri"/>
                <a:cs typeface="Calibri"/>
              </a:rPr>
            </a:br>
            <a:r>
              <a:rPr lang="en-US" b="1" dirty="0" smtClean="0">
                <a:solidFill>
                  <a:schemeClr val="tx1"/>
                </a:solidFill>
                <a:latin typeface="Calibri"/>
                <a:cs typeface="Calibri"/>
              </a:rPr>
              <a:t>patients</a:t>
            </a:r>
            <a:endParaRPr lang="en-US" b="1" dirty="0">
              <a:solidFill>
                <a:schemeClr val="tx1"/>
              </a:solidFill>
              <a:latin typeface="Calibri"/>
              <a:cs typeface="Calibri"/>
            </a:endParaRPr>
          </a:p>
        </p:txBody>
      </p:sp>
      <p:sp>
        <p:nvSpPr>
          <p:cNvPr id="11" name="Rectangle 10"/>
          <p:cNvSpPr/>
          <p:nvPr/>
        </p:nvSpPr>
        <p:spPr>
          <a:xfrm>
            <a:off x="3258184" y="2224730"/>
            <a:ext cx="1965592" cy="615553"/>
          </a:xfrm>
          <a:prstGeom prst="rect">
            <a:avLst/>
          </a:prstGeom>
        </p:spPr>
        <p:txBody>
          <a:bodyPr wrap="square">
            <a:spAutoFit/>
          </a:bodyPr>
          <a:lstStyle/>
          <a:p>
            <a:pPr algn="ctr"/>
            <a:r>
              <a:rPr lang="en-US" b="1" dirty="0" smtClean="0">
                <a:latin typeface="Calibri"/>
                <a:cs typeface="Calibri"/>
              </a:rPr>
              <a:t>Rush IT </a:t>
            </a:r>
            <a:r>
              <a:rPr lang="en-US" sz="1300" b="1" dirty="0" smtClean="0">
                <a:latin typeface="Calibri"/>
                <a:cs typeface="Calibri"/>
              </a:rPr>
              <a:t/>
            </a:r>
            <a:br>
              <a:rPr lang="en-US" sz="1300" b="1" dirty="0" smtClean="0">
                <a:latin typeface="Calibri"/>
                <a:cs typeface="Calibri"/>
              </a:rPr>
            </a:br>
            <a:r>
              <a:rPr lang="en-US" sz="1600" b="1" dirty="0" smtClean="0">
                <a:latin typeface="Calibri"/>
                <a:cs typeface="Calibri"/>
              </a:rPr>
              <a:t>(4 </a:t>
            </a:r>
            <a:r>
              <a:rPr lang="en-US" sz="1600" b="1" dirty="0" err="1" smtClean="0">
                <a:latin typeface="Calibri"/>
                <a:cs typeface="Calibri"/>
              </a:rPr>
              <a:t>inj</a:t>
            </a:r>
            <a:r>
              <a:rPr lang="en-US" sz="1600" b="1" dirty="0" smtClean="0">
                <a:latin typeface="Calibri"/>
                <a:cs typeface="Calibri"/>
              </a:rPr>
              <a:t>/day </a:t>
            </a:r>
            <a:r>
              <a:rPr lang="en-US" sz="1600" b="1" dirty="0" err="1" smtClean="0">
                <a:latin typeface="Calibri"/>
                <a:cs typeface="Calibri"/>
              </a:rPr>
              <a:t>x</a:t>
            </a:r>
            <a:r>
              <a:rPr lang="en-US" sz="1600" b="1" dirty="0" smtClean="0">
                <a:latin typeface="Calibri"/>
                <a:cs typeface="Calibri"/>
              </a:rPr>
              <a:t> 4 days)</a:t>
            </a:r>
            <a:endParaRPr lang="en-US" sz="1600" b="1" dirty="0">
              <a:latin typeface="Calibri"/>
              <a:cs typeface="Calibri"/>
            </a:endParaRPr>
          </a:p>
        </p:txBody>
      </p:sp>
      <p:sp>
        <p:nvSpPr>
          <p:cNvPr id="14" name="TextBox 13"/>
          <p:cNvSpPr txBox="1"/>
          <p:nvPr/>
        </p:nvSpPr>
        <p:spPr>
          <a:xfrm>
            <a:off x="5223776" y="2344107"/>
            <a:ext cx="2481764" cy="646331"/>
          </a:xfrm>
          <a:prstGeom prst="rect">
            <a:avLst/>
          </a:prstGeom>
          <a:noFill/>
        </p:spPr>
        <p:txBody>
          <a:bodyPr wrap="square" rtlCol="0">
            <a:spAutoFit/>
          </a:bodyPr>
          <a:lstStyle/>
          <a:p>
            <a:pPr algn="ctr"/>
            <a:r>
              <a:rPr lang="en-US" b="1" dirty="0" smtClean="0">
                <a:latin typeface="Calibri"/>
                <a:cs typeface="Calibri"/>
              </a:rPr>
              <a:t>Sting or field challenge </a:t>
            </a:r>
            <a:br>
              <a:rPr lang="en-US" b="1" dirty="0" smtClean="0">
                <a:latin typeface="Calibri"/>
                <a:cs typeface="Calibri"/>
              </a:rPr>
            </a:br>
            <a:r>
              <a:rPr lang="en-US" b="1" dirty="0" smtClean="0">
                <a:latin typeface="Calibri"/>
                <a:cs typeface="Calibri"/>
              </a:rPr>
              <a:t>(3 years later)</a:t>
            </a:r>
            <a:endParaRPr lang="en-US" b="1" dirty="0">
              <a:latin typeface="Calibri"/>
              <a:cs typeface="Calibri"/>
            </a:endParaRPr>
          </a:p>
        </p:txBody>
      </p:sp>
      <p:sp>
        <p:nvSpPr>
          <p:cNvPr id="25" name="TextBox 24"/>
          <p:cNvSpPr txBox="1"/>
          <p:nvPr/>
        </p:nvSpPr>
        <p:spPr>
          <a:xfrm>
            <a:off x="129978" y="6111000"/>
            <a:ext cx="8517867" cy="707886"/>
          </a:xfrm>
          <a:prstGeom prst="rect">
            <a:avLst/>
          </a:prstGeom>
          <a:noFill/>
        </p:spPr>
        <p:txBody>
          <a:bodyPr wrap="square" rtlCol="0">
            <a:spAutoFit/>
          </a:bodyPr>
          <a:lstStyle/>
          <a:p>
            <a:r>
              <a:rPr lang="en-US" sz="2000" b="1" dirty="0" smtClean="0">
                <a:latin typeface="Calibri"/>
                <a:cs typeface="Calibri"/>
              </a:rPr>
              <a:t>Premedication with antihistamines may enhance efficacy of specific-allergen IT (Muller, JACI 2001)</a:t>
            </a:r>
            <a:endParaRPr lang="en-US" sz="2000" b="1" dirty="0">
              <a:latin typeface="Calibri"/>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5" grpId="0"/>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Cluster candidates</a:t>
            </a:r>
            <a:endParaRPr lang="en-US" dirty="0">
              <a:latin typeface="Calibri"/>
              <a:cs typeface="Calibri"/>
            </a:endParaRPr>
          </a:p>
        </p:txBody>
      </p:sp>
      <p:sp>
        <p:nvSpPr>
          <p:cNvPr id="3" name="Content Placeholder 2"/>
          <p:cNvSpPr>
            <a:spLocks noGrp="1"/>
          </p:cNvSpPr>
          <p:nvPr>
            <p:ph idx="1"/>
          </p:nvPr>
        </p:nvSpPr>
        <p:spPr>
          <a:xfrm>
            <a:off x="457200" y="1662871"/>
            <a:ext cx="8229600" cy="3158249"/>
          </a:xfrm>
        </p:spPr>
        <p:txBody>
          <a:bodyPr>
            <a:normAutofit/>
          </a:bodyPr>
          <a:lstStyle/>
          <a:p>
            <a:r>
              <a:rPr lang="en-US" sz="2400" b="1" dirty="0" smtClean="0">
                <a:latin typeface="Calibri"/>
                <a:cs typeface="Calibri"/>
              </a:rPr>
              <a:t>ACAAI instant reference:</a:t>
            </a:r>
          </a:p>
          <a:p>
            <a:pPr lvl="1"/>
            <a:r>
              <a:rPr lang="en-US" sz="2200" dirty="0" smtClean="0">
                <a:latin typeface="Calibri"/>
                <a:cs typeface="Calibri"/>
              </a:rPr>
              <a:t>“while there are no firm indications for accelerated schedules, the following patients and/or situations may benefit from such schedules”</a:t>
            </a:r>
          </a:p>
          <a:p>
            <a:pPr lvl="2"/>
            <a:r>
              <a:rPr lang="en-US" sz="2000" dirty="0" smtClean="0">
                <a:latin typeface="Calibri"/>
                <a:cs typeface="Calibri"/>
              </a:rPr>
              <a:t>Poor adherence or systemic </a:t>
            </a:r>
            <a:r>
              <a:rPr lang="en-US" sz="2000" dirty="0" err="1" smtClean="0">
                <a:latin typeface="Calibri"/>
                <a:cs typeface="Calibri"/>
              </a:rPr>
              <a:t>rxns</a:t>
            </a:r>
            <a:r>
              <a:rPr lang="en-US" sz="2000" dirty="0" smtClean="0">
                <a:latin typeface="Calibri"/>
                <a:cs typeface="Calibri"/>
              </a:rPr>
              <a:t> with conventional IT</a:t>
            </a:r>
          </a:p>
          <a:p>
            <a:pPr lvl="2"/>
            <a:r>
              <a:rPr lang="en-US" sz="2000" dirty="0" smtClean="0">
                <a:latin typeface="Calibri"/>
                <a:cs typeface="Calibri"/>
              </a:rPr>
              <a:t>Work/life schedule precludes weekly injections for a prolonged time</a:t>
            </a:r>
          </a:p>
          <a:p>
            <a:pPr lvl="2"/>
            <a:r>
              <a:rPr lang="en-US" sz="2000" dirty="0" smtClean="0">
                <a:latin typeface="Calibri"/>
                <a:cs typeface="Calibri"/>
              </a:rPr>
              <a:t>Asthmatics that can only be controlled long enough to reach a maintenance dose with an accelerated schedule</a:t>
            </a:r>
          </a:p>
        </p:txBody>
      </p:sp>
      <p:pic>
        <p:nvPicPr>
          <p:cNvPr id="4" name="Picture 3"/>
          <p:cNvPicPr>
            <a:picLocks noChangeAspect="1"/>
          </p:cNvPicPr>
          <p:nvPr/>
        </p:nvPicPr>
        <p:blipFill>
          <a:blip r:embed="rId2"/>
          <a:stretch>
            <a:fillRect/>
          </a:stretch>
        </p:blipFill>
        <p:spPr>
          <a:xfrm>
            <a:off x="7772400" y="0"/>
            <a:ext cx="1371599" cy="1447800"/>
          </a:xfrm>
          <a:prstGeom prst="rect">
            <a:avLst/>
          </a:prstGeom>
        </p:spPr>
      </p:pic>
      <p:sp>
        <p:nvSpPr>
          <p:cNvPr id="5" name="Content Placeholder 2"/>
          <p:cNvSpPr txBox="1">
            <a:spLocks/>
          </p:cNvSpPr>
          <p:nvPr/>
        </p:nvSpPr>
        <p:spPr>
          <a:xfrm>
            <a:off x="457200" y="5022688"/>
            <a:ext cx="8229600" cy="1658880"/>
          </a:xfrm>
          <a:prstGeom prst="rect">
            <a:avLst/>
          </a:prstGeom>
        </p:spPr>
        <p:txBody>
          <a:bodyPr vert="horz" lIns="54864" tIns="91440" rtlCol="0">
            <a:normAutofit/>
          </a:bodyPr>
          <a:lstStyle/>
          <a:p>
            <a:pPr marL="438912" marR="0" lvl="0" indent="-320040" algn="l" defTabSz="914400" rtl="0" eaLnBrk="1" fontAlgn="auto" latinLnBrk="0" hangingPunct="1">
              <a:lnSpc>
                <a:spcPct val="100000"/>
              </a:lnSpc>
              <a:spcBef>
                <a:spcPts val="0"/>
              </a:spcBef>
              <a:spcAft>
                <a:spcPts val="0"/>
              </a:spcAft>
              <a:buClr>
                <a:schemeClr val="accent1"/>
              </a:buClr>
              <a:buSzPct val="80000"/>
              <a:buFont typeface="Wingdings 2"/>
              <a:buChar char=""/>
              <a:tabLst/>
              <a:defRPr/>
            </a:pPr>
            <a:r>
              <a:rPr lang="en-US" sz="2400" b="1" dirty="0" smtClean="0">
                <a:latin typeface="Calibri"/>
                <a:cs typeface="Calibri"/>
              </a:rPr>
              <a:t>David Khan, MD – Patient selection for rush and cluster IT </a:t>
            </a:r>
            <a:r>
              <a:rPr lang="en-US" sz="2200" b="1" dirty="0" smtClean="0">
                <a:latin typeface="Calibri"/>
                <a:cs typeface="Calibri"/>
              </a:rPr>
              <a:t>(presented at AAAAI 2010)</a:t>
            </a:r>
            <a:endParaRPr kumimoji="0" lang="en-US" sz="2200" b="1" i="0" u="none" strike="noStrike" kern="1200" cap="none" spc="0" normalizeH="0" baseline="0" noProof="0" dirty="0" smtClean="0">
              <a:ln>
                <a:noFill/>
              </a:ln>
              <a:solidFill>
                <a:schemeClr val="tx1"/>
              </a:solidFill>
              <a:effectLst/>
              <a:uLnTx/>
              <a:uFillTx/>
              <a:latin typeface="Calibri"/>
              <a:ea typeface="+mn-ea"/>
              <a:cs typeface="Calibri"/>
            </a:endParaRP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kumimoji="0" lang="en-US" sz="2200" b="0" i="0" u="none" strike="noStrike" kern="1200" cap="none" spc="0" normalizeH="0" baseline="0" noProof="0" dirty="0" smtClean="0">
                <a:ln>
                  <a:noFill/>
                </a:ln>
                <a:solidFill>
                  <a:schemeClr val="tx1"/>
                </a:solidFill>
                <a:effectLst/>
                <a:uLnTx/>
                <a:uFillTx/>
                <a:latin typeface="Calibri"/>
                <a:ea typeface="+mn-ea"/>
                <a:cs typeface="Calibri"/>
              </a:rPr>
              <a:t>“Summary: Any patient who is considered</a:t>
            </a:r>
            <a:r>
              <a:rPr kumimoji="0" lang="en-US" sz="2200" b="0" i="0" u="none" strike="noStrike" kern="1200" cap="none" spc="0" normalizeH="0" noProof="0" dirty="0" smtClean="0">
                <a:ln>
                  <a:noFill/>
                </a:ln>
                <a:solidFill>
                  <a:schemeClr val="tx1"/>
                </a:solidFill>
                <a:effectLst/>
                <a:uLnTx/>
                <a:uFillTx/>
                <a:latin typeface="Calibri"/>
                <a:ea typeface="+mn-ea"/>
                <a:cs typeface="Calibri"/>
              </a:rPr>
              <a:t> a candidate </a:t>
            </a:r>
            <a:r>
              <a:rPr lang="en-US" sz="2200" dirty="0" smtClean="0">
                <a:latin typeface="Calibri"/>
                <a:cs typeface="Calibri"/>
              </a:rPr>
              <a:t>for IT is a candidate for cluster or RIT.”</a:t>
            </a:r>
            <a:endParaRPr kumimoji="0" lang="en-US" sz="2200" b="0" i="0" u="none" strike="noStrike" kern="1200" cap="none" spc="0" normalizeH="0" baseline="0" noProof="0" dirty="0" smtClean="0">
              <a:ln>
                <a:noFill/>
              </a:ln>
              <a:solidFill>
                <a:schemeClr val="tx1"/>
              </a:solidFill>
              <a:effectLst/>
              <a:uLnTx/>
              <a:uFillTx/>
              <a:latin typeface="Calibri"/>
              <a:ea typeface="+mn-ea"/>
              <a:cs typeface="Calibri"/>
            </a:endParaRP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Wingdings 2"/>
              <a:buChar char=""/>
              <a:tabLst/>
              <a:defRPr/>
            </a:pPr>
            <a:endParaRPr kumimoji="0" lang="en-US" sz="2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 name="Straight Connector 6"/>
          <p:cNvCxnSpPr/>
          <p:nvPr/>
        </p:nvCxnSpPr>
        <p:spPr>
          <a:xfrm>
            <a:off x="576552" y="4830401"/>
            <a:ext cx="8110248" cy="15582"/>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Cluster candidates</a:t>
            </a:r>
            <a:endParaRPr lang="en-US" dirty="0">
              <a:latin typeface="Calibri"/>
              <a:cs typeface="Calibri"/>
            </a:endParaRPr>
          </a:p>
        </p:txBody>
      </p:sp>
      <p:graphicFrame>
        <p:nvGraphicFramePr>
          <p:cNvPr id="10" name="Table 9"/>
          <p:cNvGraphicFramePr>
            <a:graphicFrameLocks noGrp="1"/>
          </p:cNvGraphicFramePr>
          <p:nvPr/>
        </p:nvGraphicFramePr>
        <p:xfrm>
          <a:off x="339651" y="1607890"/>
          <a:ext cx="8539928" cy="4450080"/>
        </p:xfrm>
        <a:graphic>
          <a:graphicData uri="http://schemas.openxmlformats.org/drawingml/2006/table">
            <a:tbl>
              <a:tblPr firstRow="1" bandRow="1">
                <a:tableStyleId>{B301B821-A1FF-4177-AEE7-76D212191A09}</a:tableStyleId>
              </a:tblPr>
              <a:tblGrid>
                <a:gridCol w="2730098"/>
                <a:gridCol w="2360747"/>
                <a:gridCol w="3449083"/>
              </a:tblGrid>
              <a:tr h="572684">
                <a:tc gridSpan="3">
                  <a:txBody>
                    <a:bodyPr/>
                    <a:lstStyle/>
                    <a:p>
                      <a:r>
                        <a:rPr lang="en-US" sz="2000" b="1" dirty="0" smtClean="0">
                          <a:solidFill>
                            <a:schemeClr val="tx1"/>
                          </a:solidFill>
                          <a:latin typeface="Calibri"/>
                          <a:cs typeface="Calibri"/>
                        </a:rPr>
                        <a:t>Predicting Patients at High Risk</a:t>
                      </a:r>
                      <a:r>
                        <a:rPr lang="en-US" sz="2000" b="1" baseline="0" dirty="0" smtClean="0">
                          <a:solidFill>
                            <a:schemeClr val="tx1"/>
                          </a:solidFill>
                          <a:latin typeface="Calibri"/>
                          <a:cs typeface="Calibri"/>
                        </a:rPr>
                        <a:t> of Systemic Reactions to Cluster IT: A Pilot Prospective Observational Study </a:t>
                      </a:r>
                      <a:r>
                        <a:rPr lang="en-US" sz="1800" b="1" baseline="0" dirty="0" smtClean="0">
                          <a:solidFill>
                            <a:schemeClr val="tx1"/>
                          </a:solidFill>
                          <a:latin typeface="Calibri"/>
                          <a:cs typeface="Calibri"/>
                        </a:rPr>
                        <a:t>(</a:t>
                      </a:r>
                      <a:r>
                        <a:rPr lang="en-US" sz="1800" b="1" baseline="0" dirty="0" err="1" smtClean="0">
                          <a:solidFill>
                            <a:schemeClr val="tx1"/>
                          </a:solidFill>
                          <a:latin typeface="Calibri"/>
                          <a:cs typeface="Calibri"/>
                        </a:rPr>
                        <a:t>Justicia</a:t>
                      </a:r>
                      <a:r>
                        <a:rPr lang="en-US" sz="1800" b="1" baseline="0" dirty="0" smtClean="0">
                          <a:solidFill>
                            <a:schemeClr val="tx1"/>
                          </a:solidFill>
                          <a:latin typeface="Calibri"/>
                          <a:cs typeface="Calibri"/>
                        </a:rPr>
                        <a:t>, J Invest </a:t>
                      </a:r>
                      <a:r>
                        <a:rPr lang="en-US" sz="1800" b="1" baseline="0" dirty="0" err="1" smtClean="0">
                          <a:solidFill>
                            <a:schemeClr val="tx1"/>
                          </a:solidFill>
                          <a:latin typeface="Calibri"/>
                          <a:cs typeface="Calibri"/>
                        </a:rPr>
                        <a:t>Clin</a:t>
                      </a:r>
                      <a:r>
                        <a:rPr lang="en-US" sz="1800" b="1" baseline="0" dirty="0" smtClean="0">
                          <a:solidFill>
                            <a:schemeClr val="tx1"/>
                          </a:solidFill>
                          <a:latin typeface="Calibri"/>
                          <a:cs typeface="Calibri"/>
                        </a:rPr>
                        <a:t> </a:t>
                      </a:r>
                      <a:r>
                        <a:rPr lang="en-US" sz="1800" b="1" baseline="0" dirty="0" err="1" smtClean="0">
                          <a:solidFill>
                            <a:schemeClr val="tx1"/>
                          </a:solidFill>
                          <a:latin typeface="Calibri"/>
                          <a:cs typeface="Calibri"/>
                        </a:rPr>
                        <a:t>Imm</a:t>
                      </a:r>
                      <a:r>
                        <a:rPr lang="en-US" sz="1800" b="1" baseline="0" dirty="0" smtClean="0">
                          <a:solidFill>
                            <a:schemeClr val="tx1"/>
                          </a:solidFill>
                          <a:latin typeface="Calibri"/>
                          <a:cs typeface="Calibri"/>
                        </a:rPr>
                        <a:t> 06)</a:t>
                      </a:r>
                      <a:endParaRPr lang="en-US" sz="1800" dirty="0" smtClean="0">
                        <a:solidFill>
                          <a:schemeClr val="tx1"/>
                        </a:solidFill>
                        <a:latin typeface="Calibri"/>
                        <a:cs typeface="Calibri"/>
                      </a:endParaRPr>
                    </a:p>
                  </a:txBody>
                  <a:tcPr marL="1188720">
                    <a:lnL w="9525" cap="flat" cmpd="sng" algn="ctr">
                      <a:solidFill>
                        <a:srgbClr val="F0AD00"/>
                      </a:solidFill>
                      <a:prstDash val="solid"/>
                      <a:round/>
                      <a:headEnd type="none" w="med" len="med"/>
                      <a:tailEnd type="none" w="med" len="med"/>
                    </a:lnL>
                    <a:lnR w="9525"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9525" cap="flat" cmpd="sng" algn="ctr">
                      <a:solidFill>
                        <a:srgbClr val="F0AD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333062">
                <a:tc>
                  <a:txBody>
                    <a:bodyPr/>
                    <a:lstStyle/>
                    <a:p>
                      <a:r>
                        <a:rPr lang="en-US" sz="1600" b="1" dirty="0" smtClean="0">
                          <a:latin typeface="Calibri"/>
                          <a:cs typeface="Calibri"/>
                        </a:rPr>
                        <a:t>Subjects:</a:t>
                      </a:r>
                      <a:r>
                        <a:rPr lang="en-US" sz="1600" b="1" baseline="0" dirty="0" smtClean="0">
                          <a:latin typeface="Calibri"/>
                          <a:cs typeface="Calibri"/>
                        </a:rPr>
                        <a:t> &gt;12 </a:t>
                      </a:r>
                      <a:r>
                        <a:rPr lang="en-US" sz="1600" b="1" baseline="0" dirty="0" err="1" smtClean="0">
                          <a:latin typeface="Calibri"/>
                          <a:cs typeface="Calibri"/>
                        </a:rPr>
                        <a:t>yo</a:t>
                      </a:r>
                      <a:r>
                        <a:rPr lang="en-US" sz="1600" b="1" baseline="0" dirty="0" smtClean="0">
                          <a:latin typeface="Calibri"/>
                          <a:cs typeface="Calibri"/>
                        </a:rPr>
                        <a:t>, AR ± asthma</a:t>
                      </a:r>
                      <a:endParaRPr lang="en-US" sz="16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800" b="1" dirty="0" smtClean="0">
                          <a:latin typeface="Calibri"/>
                          <a:cs typeface="Calibri"/>
                        </a:rPr>
                        <a:t>IT Schedules</a:t>
                      </a:r>
                      <a:endParaRPr lang="en-US" sz="18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a:txBody>
                    <a:bodyPr/>
                    <a:lstStyle/>
                    <a:p>
                      <a:r>
                        <a:rPr lang="en-US" sz="1800" b="1" dirty="0" smtClean="0">
                          <a:latin typeface="Calibri"/>
                          <a:cs typeface="Calibri"/>
                        </a:rPr>
                        <a:t>Adverse </a:t>
                      </a:r>
                      <a:r>
                        <a:rPr lang="en-US" sz="1800" b="1" dirty="0" err="1" smtClean="0">
                          <a:latin typeface="Calibri"/>
                          <a:cs typeface="Calibri"/>
                        </a:rPr>
                        <a:t>rxn</a:t>
                      </a:r>
                      <a:r>
                        <a:rPr lang="en-US" sz="1800" b="1" baseline="0" dirty="0" smtClean="0">
                          <a:latin typeface="Calibri"/>
                          <a:cs typeface="Calibri"/>
                        </a:rPr>
                        <a:t> rate</a:t>
                      </a:r>
                      <a:endParaRPr lang="en-US" sz="1800" b="1"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9525"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r>
              <a:tr h="1112342">
                <a:tc>
                  <a:txBody>
                    <a:bodyPr/>
                    <a:lstStyle/>
                    <a:p>
                      <a:pPr>
                        <a:buFont typeface="Arial"/>
                        <a:buNone/>
                      </a:pPr>
                      <a:r>
                        <a:rPr lang="en-US" sz="2000" b="1" i="0" dirty="0" smtClean="0">
                          <a:latin typeface="Calibri"/>
                          <a:cs typeface="Calibri"/>
                        </a:rPr>
                        <a:t>Olive tree </a:t>
                      </a:r>
                      <a:r>
                        <a:rPr lang="en-US" sz="2000" b="1" dirty="0" smtClean="0">
                          <a:latin typeface="Calibri"/>
                          <a:cs typeface="Calibri"/>
                        </a:rPr>
                        <a:t>(253)</a:t>
                      </a: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rowSpan="2">
                  <a:txBody>
                    <a:bodyPr/>
                    <a:lstStyle/>
                    <a:p>
                      <a:r>
                        <a:rPr lang="en-US" sz="1800" dirty="0" smtClean="0">
                          <a:latin typeface="Calibri"/>
                          <a:cs typeface="Calibri"/>
                        </a:rPr>
                        <a:t>4 wk (3/3/2/2 or 2/2/2/2 </a:t>
                      </a:r>
                      <a:r>
                        <a:rPr lang="en-US" sz="1800" dirty="0" err="1" smtClean="0">
                          <a:latin typeface="Calibri"/>
                          <a:cs typeface="Calibri"/>
                        </a:rPr>
                        <a:t>inj</a:t>
                      </a:r>
                      <a:r>
                        <a:rPr lang="en-US" sz="1800" dirty="0" smtClean="0">
                          <a:latin typeface="Calibri"/>
                          <a:cs typeface="Calibri"/>
                        </a:rPr>
                        <a:t> per wk)</a:t>
                      </a:r>
                    </a:p>
                    <a:p>
                      <a:endParaRPr lang="en-US" sz="1800" dirty="0" smtClean="0">
                        <a:latin typeface="Calibri"/>
                        <a:cs typeface="Calibri"/>
                      </a:endParaRPr>
                    </a:p>
                    <a:p>
                      <a:r>
                        <a:rPr lang="en-US" sz="1800" dirty="0" smtClean="0">
                          <a:latin typeface="Calibri"/>
                          <a:cs typeface="Calibri"/>
                        </a:rPr>
                        <a:t>3 wk (2/2/2 or 2/2/2</a:t>
                      </a:r>
                      <a:r>
                        <a:rPr lang="en-US" sz="1800" baseline="0" dirty="0" smtClean="0">
                          <a:latin typeface="Calibri"/>
                          <a:cs typeface="Calibri"/>
                        </a:rPr>
                        <a:t> </a:t>
                      </a:r>
                      <a:r>
                        <a:rPr lang="en-US" sz="1800" baseline="0" dirty="0" err="1" smtClean="0">
                          <a:latin typeface="Calibri"/>
                          <a:cs typeface="Calibri"/>
                        </a:rPr>
                        <a:t>inj</a:t>
                      </a:r>
                      <a:r>
                        <a:rPr lang="en-US" sz="1800" baseline="0" dirty="0" smtClean="0">
                          <a:latin typeface="Calibri"/>
                          <a:cs typeface="Calibri"/>
                        </a:rPr>
                        <a:t> per wk)</a:t>
                      </a:r>
                    </a:p>
                    <a:p>
                      <a:endParaRPr lang="en-US" sz="1800" baseline="0" dirty="0" smtClean="0">
                        <a:latin typeface="Calibri"/>
                        <a:cs typeface="Calibri"/>
                      </a:endParaRPr>
                    </a:p>
                    <a:p>
                      <a:r>
                        <a:rPr lang="en-US" sz="1800" baseline="0" dirty="0" smtClean="0">
                          <a:latin typeface="Calibri"/>
                          <a:cs typeface="Calibri"/>
                        </a:rPr>
                        <a:t>2 wk (3/2 </a:t>
                      </a:r>
                      <a:r>
                        <a:rPr lang="en-US" sz="1800" baseline="0" dirty="0" err="1" smtClean="0">
                          <a:latin typeface="Calibri"/>
                          <a:cs typeface="Calibri"/>
                        </a:rPr>
                        <a:t>inj</a:t>
                      </a:r>
                      <a:r>
                        <a:rPr lang="en-US" sz="1800" baseline="0" dirty="0" smtClean="0">
                          <a:latin typeface="Calibri"/>
                          <a:cs typeface="Calibri"/>
                        </a:rPr>
                        <a:t> per wk)</a:t>
                      </a:r>
                      <a:endParaRPr lang="en-US" sz="1800" dirty="0" smtClean="0">
                        <a:latin typeface="Calibri"/>
                        <a:cs typeface="Calibri"/>
                      </a:endParaRPr>
                    </a:p>
                    <a:p>
                      <a:endParaRPr lang="en-US" sz="1800" dirty="0" smtClean="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rowSpan="2">
                  <a:txBody>
                    <a:bodyPr/>
                    <a:lstStyle/>
                    <a:p>
                      <a:pPr>
                        <a:buFont typeface="Wingdings" charset="2"/>
                        <a:buChar char="§"/>
                      </a:pPr>
                      <a:r>
                        <a:rPr lang="en-US" sz="1800" i="0" dirty="0" smtClean="0">
                          <a:latin typeface="Calibri"/>
                          <a:cs typeface="Calibri"/>
                        </a:rPr>
                        <a:t> </a:t>
                      </a:r>
                      <a:r>
                        <a:rPr lang="en-US" sz="1900" i="0" dirty="0" smtClean="0">
                          <a:latin typeface="Calibri"/>
                          <a:cs typeface="Calibri"/>
                        </a:rPr>
                        <a:t>Systemic</a:t>
                      </a:r>
                      <a:r>
                        <a:rPr lang="en-US" sz="1900" i="0" baseline="0" dirty="0" smtClean="0">
                          <a:latin typeface="Calibri"/>
                          <a:cs typeface="Calibri"/>
                        </a:rPr>
                        <a:t> </a:t>
                      </a:r>
                      <a:r>
                        <a:rPr lang="en-US" sz="1900" i="0" baseline="0" dirty="0" err="1" smtClean="0">
                          <a:latin typeface="Calibri"/>
                          <a:cs typeface="Calibri"/>
                        </a:rPr>
                        <a:t>rxn</a:t>
                      </a:r>
                      <a:r>
                        <a:rPr lang="en-US" sz="1900" i="0" baseline="0" dirty="0" smtClean="0">
                          <a:latin typeface="Calibri"/>
                          <a:cs typeface="Calibri"/>
                        </a:rPr>
                        <a:t> rate </a:t>
                      </a:r>
                      <a:r>
                        <a:rPr lang="en-US" sz="1900" b="1" i="0" baseline="0" dirty="0" smtClean="0">
                          <a:latin typeface="Calibri"/>
                          <a:cs typeface="Calibri"/>
                        </a:rPr>
                        <a:t>1.8%</a:t>
                      </a:r>
                      <a:r>
                        <a:rPr lang="en-US" sz="1900" i="0" baseline="0" dirty="0" smtClean="0">
                          <a:latin typeface="Calibri"/>
                          <a:cs typeface="Calibri"/>
                        </a:rPr>
                        <a:t> of </a:t>
                      </a:r>
                      <a:r>
                        <a:rPr lang="en-US" sz="1900" i="0" baseline="0" dirty="0" err="1" smtClean="0">
                          <a:latin typeface="Calibri"/>
                          <a:cs typeface="Calibri"/>
                        </a:rPr>
                        <a:t>inj</a:t>
                      </a:r>
                      <a:r>
                        <a:rPr lang="en-US" sz="1900" i="0" baseline="0" dirty="0" smtClean="0">
                          <a:latin typeface="Calibri"/>
                          <a:cs typeface="Calibri"/>
                        </a:rPr>
                        <a:t>, no life-threatening </a:t>
                      </a:r>
                      <a:r>
                        <a:rPr lang="en-US" sz="1900" i="0" baseline="0" dirty="0" err="1" smtClean="0">
                          <a:latin typeface="Calibri"/>
                          <a:cs typeface="Calibri"/>
                        </a:rPr>
                        <a:t>rxns</a:t>
                      </a:r>
                      <a:r>
                        <a:rPr lang="en-US" sz="1900" i="0" baseline="0" dirty="0" smtClean="0">
                          <a:latin typeface="Calibri"/>
                          <a:cs typeface="Calibri"/>
                        </a:rPr>
                        <a:t>.</a:t>
                      </a:r>
                      <a:r>
                        <a:rPr lang="en-US" sz="1800" i="0" baseline="0" dirty="0" smtClean="0">
                          <a:latin typeface="Calibri"/>
                          <a:cs typeface="Calibri"/>
                        </a:rPr>
                        <a:t/>
                      </a:r>
                      <a:br>
                        <a:rPr lang="en-US" sz="1800" i="0" baseline="0" dirty="0" smtClean="0">
                          <a:latin typeface="Calibri"/>
                          <a:cs typeface="Calibri"/>
                        </a:rPr>
                      </a:br>
                      <a:r>
                        <a:rPr lang="en-US" sz="800" i="0" baseline="0" dirty="0" smtClean="0">
                          <a:latin typeface="Calibri"/>
                          <a:cs typeface="Calibri"/>
                        </a:rPr>
                        <a:t> </a:t>
                      </a:r>
                      <a:endParaRPr lang="en-US" sz="1800" i="0" baseline="0" dirty="0" smtClean="0">
                        <a:latin typeface="Calibri"/>
                        <a:cs typeface="Calibri"/>
                      </a:endParaRPr>
                    </a:p>
                    <a:p>
                      <a:pPr>
                        <a:buFont typeface="Wingdings" charset="2"/>
                        <a:buChar char="§"/>
                      </a:pPr>
                      <a:r>
                        <a:rPr lang="en-US" sz="1800" i="0" baseline="0" dirty="0" smtClean="0">
                          <a:latin typeface="Calibri"/>
                          <a:cs typeface="Calibri"/>
                        </a:rPr>
                        <a:t> </a:t>
                      </a:r>
                      <a:r>
                        <a:rPr lang="en-US" sz="1900" b="0" i="0" baseline="0" dirty="0" smtClean="0">
                          <a:latin typeface="Calibri"/>
                          <a:cs typeface="Calibri"/>
                        </a:rPr>
                        <a:t>Significant risk factors for systemic </a:t>
                      </a:r>
                      <a:r>
                        <a:rPr lang="en-US" sz="1900" b="0" i="0" baseline="0" dirty="0" err="1" smtClean="0">
                          <a:latin typeface="Calibri"/>
                          <a:cs typeface="Calibri"/>
                        </a:rPr>
                        <a:t>rxn</a:t>
                      </a:r>
                      <a:r>
                        <a:rPr lang="en-US" sz="1900" b="0" i="0" baseline="0" dirty="0" smtClean="0">
                          <a:latin typeface="Calibri"/>
                          <a:cs typeface="Calibri"/>
                        </a:rPr>
                        <a:t>: </a:t>
                      </a:r>
                    </a:p>
                    <a:p>
                      <a:pPr lvl="1">
                        <a:buFont typeface="Arial"/>
                        <a:buChar char="•"/>
                      </a:pPr>
                      <a:r>
                        <a:rPr lang="en-US" sz="1900" i="0" baseline="0" dirty="0" smtClean="0">
                          <a:latin typeface="Calibri"/>
                          <a:cs typeface="Calibri"/>
                        </a:rPr>
                        <a:t> age &gt; 14</a:t>
                      </a:r>
                    </a:p>
                    <a:p>
                      <a:pPr lvl="1">
                        <a:buFont typeface="Arial"/>
                        <a:buChar char="•"/>
                      </a:pPr>
                      <a:r>
                        <a:rPr lang="en-US" sz="1900" i="0" baseline="0" dirty="0" smtClean="0">
                          <a:latin typeface="Calibri"/>
                          <a:cs typeface="Calibri"/>
                        </a:rPr>
                        <a:t> +SPT to goosefoot</a:t>
                      </a:r>
                    </a:p>
                    <a:p>
                      <a:pPr lvl="1">
                        <a:buFont typeface="Arial"/>
                        <a:buChar char="•"/>
                      </a:pPr>
                      <a:r>
                        <a:rPr lang="en-US" sz="1900" i="0" baseline="0" dirty="0" smtClean="0">
                          <a:latin typeface="Calibri"/>
                          <a:cs typeface="Calibri"/>
                        </a:rPr>
                        <a:t> olive/grass </a:t>
                      </a:r>
                      <a:r>
                        <a:rPr lang="en-US" sz="1900" i="0" baseline="0" dirty="0" err="1" smtClean="0">
                          <a:latin typeface="Calibri"/>
                          <a:cs typeface="Calibri"/>
                        </a:rPr>
                        <a:t>sIgE:total</a:t>
                      </a:r>
                      <a:r>
                        <a:rPr lang="en-US" sz="1900" i="0" baseline="0" dirty="0" smtClean="0">
                          <a:latin typeface="Calibri"/>
                          <a:cs typeface="Calibri"/>
                        </a:rPr>
                        <a:t> IgE ratio &gt; 20%</a:t>
                      </a:r>
                    </a:p>
                    <a:p>
                      <a:pPr lvl="1">
                        <a:buFont typeface="Arial"/>
                        <a:buChar char="•"/>
                      </a:pPr>
                      <a:r>
                        <a:rPr lang="en-US" sz="1900" i="0" baseline="0" dirty="0" smtClean="0">
                          <a:latin typeface="Calibri"/>
                          <a:cs typeface="Calibri"/>
                        </a:rPr>
                        <a:t> olive only IT</a:t>
                      </a:r>
                    </a:p>
                    <a:p>
                      <a:pPr lvl="1">
                        <a:buFont typeface="Arial"/>
                        <a:buChar char="•"/>
                      </a:pPr>
                      <a:r>
                        <a:rPr lang="en-US" sz="1900" i="0" baseline="0" dirty="0" smtClean="0">
                          <a:latin typeface="Calibri"/>
                          <a:cs typeface="Calibri"/>
                        </a:rPr>
                        <a:t> faster schedules</a:t>
                      </a:r>
                      <a:r>
                        <a:rPr lang="en-US" sz="1800" i="0" baseline="0" dirty="0" smtClean="0">
                          <a:latin typeface="Calibri"/>
                          <a:cs typeface="Calibri"/>
                        </a:rPr>
                        <a:t/>
                      </a:r>
                      <a:br>
                        <a:rPr lang="en-US" sz="1800" i="0" baseline="0" dirty="0" smtClean="0">
                          <a:latin typeface="Calibri"/>
                          <a:cs typeface="Calibri"/>
                        </a:rPr>
                      </a:br>
                      <a:endParaRPr lang="en-US" sz="1800" i="0" baseline="0" dirty="0" smtClean="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r>
              <a:tr h="908389">
                <a:tc>
                  <a:txBody>
                    <a:bodyPr/>
                    <a:lstStyle/>
                    <a:p>
                      <a:r>
                        <a:rPr lang="en-US" sz="2000" b="1" dirty="0" smtClean="0">
                          <a:latin typeface="Calibri"/>
                          <a:cs typeface="Calibri"/>
                        </a:rPr>
                        <a:t>Olive tree +</a:t>
                      </a:r>
                      <a:r>
                        <a:rPr lang="en-US" sz="2000" b="1" baseline="0" dirty="0" smtClean="0">
                          <a:latin typeface="Calibri"/>
                          <a:cs typeface="Calibri"/>
                        </a:rPr>
                        <a:t> “the most important grasses from our region” mix (358)</a:t>
                      </a:r>
                      <a:endParaRPr lang="en-US" sz="2000" b="1" dirty="0">
                        <a:latin typeface="Calibri"/>
                        <a:cs typeface="Calibri"/>
                      </a:endParaRPr>
                    </a:p>
                  </a:txBody>
                  <a:tcPr anchor="ct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solidFill>
                      <a:schemeClr val="accent1">
                        <a:lumMod val="60000"/>
                        <a:lumOff val="40000"/>
                      </a:schemeClr>
                    </a:solidFill>
                  </a:tcPr>
                </a:tc>
                <a:tc vMerge="1">
                  <a:txBody>
                    <a:bodyPr/>
                    <a:lstStyle/>
                    <a:p>
                      <a:endParaRPr lang="en-US" sz="1800" dirty="0">
                        <a:latin typeface="Calibri"/>
                        <a:cs typeface="Calibri"/>
                      </a:endParaRPr>
                    </a:p>
                  </a:txBody>
                  <a:tcPr>
                    <a:lnL w="12700" cap="flat" cmpd="sng" algn="ctr">
                      <a:solidFill>
                        <a:srgbClr val="F0AD00"/>
                      </a:solidFill>
                      <a:prstDash val="solid"/>
                      <a:round/>
                      <a:headEnd type="none" w="med" len="med"/>
                      <a:tailEnd type="none" w="med" len="med"/>
                    </a:lnL>
                    <a:lnR w="12700" cap="flat" cmpd="sng" algn="ctr">
                      <a:solidFill>
                        <a:srgbClr val="F0AD00"/>
                      </a:solidFill>
                      <a:prstDash val="solid"/>
                      <a:round/>
                      <a:headEnd type="none" w="med" len="med"/>
                      <a:tailEnd type="none" w="med" len="med"/>
                    </a:lnR>
                    <a:lnT w="12700" cap="flat" cmpd="sng" algn="ctr">
                      <a:solidFill>
                        <a:srgbClr val="F0AD00"/>
                      </a:solidFill>
                      <a:prstDash val="solid"/>
                      <a:round/>
                      <a:headEnd type="none" w="med" len="med"/>
                      <a:tailEnd type="none" w="med" len="med"/>
                    </a:lnT>
                    <a:lnB w="12700" cap="flat" cmpd="sng" algn="ctr">
                      <a:solidFill>
                        <a:srgbClr val="F0AD00"/>
                      </a:solidFill>
                      <a:prstDash val="solid"/>
                      <a:round/>
                      <a:headEnd type="none" w="med" len="med"/>
                      <a:tailEnd type="none" w="med" len="med"/>
                    </a:lnB>
                  </a:tcPr>
                </a:tc>
                <a:tc vMerge="1">
                  <a:txBody>
                    <a:bodyPr/>
                    <a:lstStyle/>
                    <a:p>
                      <a:endParaRPr lang="en-US" dirty="0"/>
                    </a:p>
                  </a:txBody>
                  <a:tcPr/>
                </a:tc>
              </a:tr>
            </a:tbl>
          </a:graphicData>
        </a:graphic>
      </p:graphicFrame>
      <p:pic>
        <p:nvPicPr>
          <p:cNvPr id="11" name="Picture 10"/>
          <p:cNvPicPr>
            <a:picLocks noChangeAspect="1"/>
          </p:cNvPicPr>
          <p:nvPr/>
        </p:nvPicPr>
        <p:blipFill>
          <a:blip r:embed="rId2"/>
          <a:stretch>
            <a:fillRect/>
          </a:stretch>
        </p:blipFill>
        <p:spPr>
          <a:xfrm>
            <a:off x="339650" y="1607890"/>
            <a:ext cx="1055131" cy="691982"/>
          </a:xfrm>
          <a:prstGeom prst="rect">
            <a:avLst/>
          </a:prstGeom>
        </p:spPr>
      </p:pic>
      <p:sp>
        <p:nvSpPr>
          <p:cNvPr id="14" name="Content Placeholder 6"/>
          <p:cNvSpPr>
            <a:spLocks noGrp="1"/>
          </p:cNvSpPr>
          <p:nvPr>
            <p:ph idx="1"/>
          </p:nvPr>
        </p:nvSpPr>
        <p:spPr>
          <a:xfrm>
            <a:off x="248841" y="6026925"/>
            <a:ext cx="7992393" cy="790173"/>
          </a:xfrm>
        </p:spPr>
        <p:txBody>
          <a:bodyPr>
            <a:noAutofit/>
          </a:bodyPr>
          <a:lstStyle/>
          <a:p>
            <a:r>
              <a:rPr lang="en-US" sz="2000" dirty="0" smtClean="0">
                <a:latin typeface="Calibri"/>
                <a:cs typeface="Calibri"/>
              </a:rPr>
              <a:t>Maintenance dose or identity/number of grass allergens not reported</a:t>
            </a:r>
          </a:p>
          <a:p>
            <a:r>
              <a:rPr lang="en-US" sz="2000" dirty="0" smtClean="0">
                <a:latin typeface="Calibri"/>
                <a:cs typeface="Calibri"/>
              </a:rPr>
              <a:t>Cluster schedule very aggressive compared to AIPP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Immunogenicity</a:t>
            </a:r>
            <a:endParaRPr lang="en-US" dirty="0">
              <a:latin typeface="Calibri"/>
              <a:cs typeface="Calibri"/>
            </a:endParaRPr>
          </a:p>
        </p:txBody>
      </p:sp>
      <p:pic>
        <p:nvPicPr>
          <p:cNvPr id="11" name="Picture 10"/>
          <p:cNvPicPr>
            <a:picLocks noChangeAspect="1"/>
          </p:cNvPicPr>
          <p:nvPr/>
        </p:nvPicPr>
        <p:blipFill>
          <a:blip r:embed="rId2"/>
          <a:stretch>
            <a:fillRect/>
          </a:stretch>
        </p:blipFill>
        <p:spPr>
          <a:xfrm>
            <a:off x="7269555" y="-7791"/>
            <a:ext cx="1874446" cy="1439574"/>
          </a:xfrm>
          <a:prstGeom prst="rect">
            <a:avLst/>
          </a:prstGeom>
        </p:spPr>
      </p:pic>
      <p:sp>
        <p:nvSpPr>
          <p:cNvPr id="9" name="Content Placeholder 8"/>
          <p:cNvSpPr>
            <a:spLocks noGrp="1"/>
          </p:cNvSpPr>
          <p:nvPr>
            <p:ph idx="1"/>
          </p:nvPr>
        </p:nvSpPr>
        <p:spPr>
          <a:xfrm>
            <a:off x="0" y="6416524"/>
            <a:ext cx="9144000" cy="446387"/>
          </a:xfrm>
        </p:spPr>
        <p:txBody>
          <a:bodyPr/>
          <a:lstStyle/>
          <a:p>
            <a:pPr>
              <a:buNone/>
            </a:pPr>
            <a:r>
              <a:rPr lang="en-US" sz="1400" b="1" dirty="0" smtClean="0">
                <a:latin typeface="Calibri"/>
                <a:cs typeface="Calibri"/>
              </a:rPr>
              <a:t>Safety and Immunogenicity of Cluster IT in Children with Asthma and Mite Allergy </a:t>
            </a:r>
            <a:r>
              <a:rPr lang="en-US" sz="1400" dirty="0" smtClean="0">
                <a:latin typeface="Calibri"/>
                <a:cs typeface="Calibri"/>
              </a:rPr>
              <a:t>(Schubert, </a:t>
            </a:r>
            <a:r>
              <a:rPr lang="en-US" sz="1400" dirty="0" err="1" smtClean="0">
                <a:latin typeface="Calibri"/>
                <a:cs typeface="Calibri"/>
              </a:rPr>
              <a:t>Int</a:t>
            </a:r>
            <a:r>
              <a:rPr lang="en-US" sz="1400" dirty="0" smtClean="0">
                <a:latin typeface="Calibri"/>
                <a:cs typeface="Calibri"/>
              </a:rPr>
              <a:t> Arch All </a:t>
            </a:r>
            <a:r>
              <a:rPr lang="en-US" sz="1400" dirty="0" err="1" smtClean="0">
                <a:latin typeface="Calibri"/>
                <a:cs typeface="Calibri"/>
              </a:rPr>
              <a:t>Imm</a:t>
            </a:r>
            <a:r>
              <a:rPr lang="en-US" sz="1400" dirty="0" smtClean="0">
                <a:latin typeface="Calibri"/>
                <a:cs typeface="Calibri"/>
              </a:rPr>
              <a:t> 2009)</a:t>
            </a:r>
          </a:p>
          <a:p>
            <a:endParaRPr lang="en-US" dirty="0"/>
          </a:p>
        </p:txBody>
      </p:sp>
      <p:pic>
        <p:nvPicPr>
          <p:cNvPr id="12" name="Picture 11"/>
          <p:cNvPicPr>
            <a:picLocks noChangeAspect="1"/>
          </p:cNvPicPr>
          <p:nvPr/>
        </p:nvPicPr>
        <p:blipFill>
          <a:blip r:embed="rId3">
            <a:lum contrast="50000"/>
          </a:blip>
          <a:stretch>
            <a:fillRect/>
          </a:stretch>
        </p:blipFill>
        <p:spPr>
          <a:xfrm>
            <a:off x="820345" y="1575472"/>
            <a:ext cx="7349135" cy="4801612"/>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883155" y="2017657"/>
            <a:ext cx="7446427" cy="4405762"/>
          </a:xfrm>
          <a:prstGeom prst="rect">
            <a:avLst/>
          </a:prstGeom>
        </p:spPr>
      </p:pic>
      <p:sp>
        <p:nvSpPr>
          <p:cNvPr id="2" name="Title 1"/>
          <p:cNvSpPr>
            <a:spLocks noGrp="1"/>
          </p:cNvSpPr>
          <p:nvPr>
            <p:ph type="title"/>
          </p:nvPr>
        </p:nvSpPr>
        <p:spPr/>
        <p:txBody>
          <a:bodyPr/>
          <a:lstStyle/>
          <a:p>
            <a:r>
              <a:rPr lang="en-US" dirty="0" smtClean="0">
                <a:latin typeface="Calibri"/>
                <a:cs typeface="Calibri"/>
              </a:rPr>
              <a:t>Skin test reactivity</a:t>
            </a:r>
            <a:endParaRPr lang="en-US" dirty="0">
              <a:latin typeface="Calibri"/>
              <a:cs typeface="Calibri"/>
            </a:endParaRPr>
          </a:p>
        </p:txBody>
      </p:sp>
      <p:pic>
        <p:nvPicPr>
          <p:cNvPr id="11" name="Picture 10"/>
          <p:cNvPicPr>
            <a:picLocks noChangeAspect="1"/>
          </p:cNvPicPr>
          <p:nvPr/>
        </p:nvPicPr>
        <p:blipFill>
          <a:blip r:embed="rId3"/>
          <a:stretch>
            <a:fillRect/>
          </a:stretch>
        </p:blipFill>
        <p:spPr>
          <a:xfrm>
            <a:off x="7269555" y="-7791"/>
            <a:ext cx="1874446" cy="1439574"/>
          </a:xfrm>
          <a:prstGeom prst="rect">
            <a:avLst/>
          </a:prstGeom>
        </p:spPr>
      </p:pic>
      <p:sp>
        <p:nvSpPr>
          <p:cNvPr id="9" name="Content Placeholder 8"/>
          <p:cNvSpPr>
            <a:spLocks noGrp="1"/>
          </p:cNvSpPr>
          <p:nvPr>
            <p:ph idx="1"/>
          </p:nvPr>
        </p:nvSpPr>
        <p:spPr>
          <a:xfrm>
            <a:off x="0" y="6416524"/>
            <a:ext cx="9144000" cy="446387"/>
          </a:xfrm>
        </p:spPr>
        <p:txBody>
          <a:bodyPr/>
          <a:lstStyle/>
          <a:p>
            <a:pPr>
              <a:buNone/>
            </a:pPr>
            <a:r>
              <a:rPr lang="en-US" sz="1600" b="1" dirty="0" smtClean="0">
                <a:solidFill>
                  <a:srgbClr val="000000"/>
                </a:solidFill>
                <a:latin typeface="Calibri"/>
                <a:cs typeface="Calibri"/>
              </a:rPr>
              <a:t>DB comparative study of cluster and conventional IT schedules with </a:t>
            </a:r>
            <a:r>
              <a:rPr lang="en-US" sz="1600" b="1" i="1" dirty="0" smtClean="0">
                <a:solidFill>
                  <a:srgbClr val="000000"/>
                </a:solidFill>
                <a:latin typeface="Calibri"/>
                <a:cs typeface="Calibri"/>
              </a:rPr>
              <a:t>D. </a:t>
            </a:r>
            <a:r>
              <a:rPr lang="en-US" sz="1600" b="1" i="1" dirty="0" err="1" smtClean="0">
                <a:solidFill>
                  <a:srgbClr val="000000"/>
                </a:solidFill>
                <a:latin typeface="Calibri"/>
                <a:cs typeface="Calibri"/>
              </a:rPr>
              <a:t>pteronyssinus</a:t>
            </a:r>
            <a:r>
              <a:rPr lang="en-US" sz="1600" b="1" i="1" dirty="0" smtClean="0">
                <a:solidFill>
                  <a:srgbClr val="000000"/>
                </a:solidFill>
                <a:latin typeface="Calibri"/>
                <a:cs typeface="Calibri"/>
              </a:rPr>
              <a:t> </a:t>
            </a:r>
            <a:r>
              <a:rPr lang="en-US" sz="1600" b="1" dirty="0" smtClean="0">
                <a:solidFill>
                  <a:srgbClr val="000000"/>
                </a:solidFill>
                <a:latin typeface="Calibri"/>
                <a:cs typeface="Calibri"/>
              </a:rPr>
              <a:t>(</a:t>
            </a:r>
            <a:r>
              <a:rPr lang="en-US" sz="1600" b="1" dirty="0" err="1" smtClean="0">
                <a:solidFill>
                  <a:srgbClr val="000000"/>
                </a:solidFill>
                <a:latin typeface="Calibri"/>
                <a:cs typeface="Calibri"/>
              </a:rPr>
              <a:t>Tabar</a:t>
            </a:r>
            <a:r>
              <a:rPr lang="en-US" sz="1600" b="1" dirty="0" smtClean="0">
                <a:solidFill>
                  <a:srgbClr val="000000"/>
                </a:solidFill>
                <a:latin typeface="Calibri"/>
                <a:cs typeface="Calibri"/>
              </a:rPr>
              <a:t>, JACI 05) </a:t>
            </a:r>
          </a:p>
          <a:p>
            <a:endParaRPr lang="en-US" dirty="0"/>
          </a:p>
        </p:txBody>
      </p:sp>
      <p:sp>
        <p:nvSpPr>
          <p:cNvPr id="6" name="Rectangle 5"/>
          <p:cNvSpPr/>
          <p:nvPr/>
        </p:nvSpPr>
        <p:spPr>
          <a:xfrm>
            <a:off x="457200" y="1663272"/>
            <a:ext cx="8380216" cy="923330"/>
          </a:xfrm>
          <a:prstGeom prst="rect">
            <a:avLst/>
          </a:prstGeom>
          <a:solidFill>
            <a:schemeClr val="bg1"/>
          </a:solidFill>
          <a:ln w="31750">
            <a:solidFill>
              <a:schemeClr val="tx1"/>
            </a:solidFill>
          </a:ln>
          <a:effectLst>
            <a:outerShdw blurRad="50800" dist="38100" dir="2700000" algn="tl" rotWithShape="0">
              <a:srgbClr val="000000">
                <a:alpha val="43000"/>
              </a:srgbClr>
            </a:outerShdw>
          </a:effectLst>
        </p:spPr>
        <p:txBody>
          <a:bodyPr wrap="square">
            <a:spAutoFit/>
          </a:bodyPr>
          <a:lstStyle/>
          <a:p>
            <a:r>
              <a:rPr lang="en-US" dirty="0" err="1" smtClean="0">
                <a:latin typeface="Calibri"/>
                <a:cs typeface="Calibri"/>
              </a:rPr>
              <a:t>Cutaneous</a:t>
            </a:r>
            <a:r>
              <a:rPr lang="en-US" dirty="0" smtClean="0">
                <a:latin typeface="Calibri"/>
                <a:cs typeface="Calibri"/>
              </a:rPr>
              <a:t> Tolerance Index (CTI) = </a:t>
            </a:r>
            <a:r>
              <a:rPr lang="en-US" dirty="0" smtClean="0"/>
              <a:t>number of times in which it is necessary to multiply the concentrations of an extract, in order to obtain the same wheal areas as those obtained by the same concentrations of another extract</a:t>
            </a:r>
            <a:endParaRPr lang="en-US" dirty="0">
              <a:latin typeface="Calibri"/>
              <a:cs typeface="Calibri"/>
            </a:endParaRPr>
          </a:p>
        </p:txBody>
      </p:sp>
      <p:sp>
        <p:nvSpPr>
          <p:cNvPr id="7" name="Up Arrow 6"/>
          <p:cNvSpPr/>
          <p:nvPr/>
        </p:nvSpPr>
        <p:spPr>
          <a:xfrm>
            <a:off x="2533611" y="5091875"/>
            <a:ext cx="201116" cy="412200"/>
          </a:xfrm>
          <a:prstGeom prst="upArrow">
            <a:avLst/>
          </a:prstGeom>
          <a:solidFill>
            <a:srgbClr val="B80000"/>
          </a:solidFill>
          <a:ln/>
        </p:spPr>
        <p:style>
          <a:lnRef idx="1">
            <a:schemeClr val="accent3"/>
          </a:lnRef>
          <a:fillRef idx="3">
            <a:schemeClr val="accent3"/>
          </a:fillRef>
          <a:effectRef idx="2">
            <a:schemeClr val="accent3"/>
          </a:effectRef>
          <a:fontRef idx="minor">
            <a:schemeClr val="lt1"/>
          </a:fontRef>
        </p:style>
      </p:sp>
      <p:sp>
        <p:nvSpPr>
          <p:cNvPr id="10" name="Up Arrow 9"/>
          <p:cNvSpPr/>
          <p:nvPr/>
        </p:nvSpPr>
        <p:spPr>
          <a:xfrm>
            <a:off x="3149119" y="5091875"/>
            <a:ext cx="201116" cy="412200"/>
          </a:xfrm>
          <a:prstGeom prst="upArrow">
            <a:avLst/>
          </a:prstGeom>
          <a:solidFill>
            <a:srgbClr val="B80000"/>
          </a:solidFill>
          <a:ln/>
        </p:spPr>
        <p:style>
          <a:lnRef idx="1">
            <a:schemeClr val="accent3"/>
          </a:lnRef>
          <a:fillRef idx="3">
            <a:schemeClr val="accent3"/>
          </a:fillRef>
          <a:effectRef idx="2">
            <a:schemeClr val="accent3"/>
          </a:effectRef>
          <a:fontRef idx="minor">
            <a:schemeClr val="lt1"/>
          </a:fontRef>
        </p:style>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Final thoughts</a:t>
            </a:r>
            <a:endParaRPr lang="en-US" dirty="0">
              <a:latin typeface="Calibri"/>
              <a:cs typeface="Calibri"/>
            </a:endParaRPr>
          </a:p>
        </p:txBody>
      </p:sp>
      <p:sp>
        <p:nvSpPr>
          <p:cNvPr id="12" name="Content Placeholder 11"/>
          <p:cNvSpPr>
            <a:spLocks noGrp="1"/>
          </p:cNvSpPr>
          <p:nvPr>
            <p:ph idx="1"/>
          </p:nvPr>
        </p:nvSpPr>
        <p:spPr>
          <a:xfrm>
            <a:off x="457200" y="1775191"/>
            <a:ext cx="7887223" cy="3970409"/>
          </a:xfrm>
        </p:spPr>
        <p:txBody>
          <a:bodyPr>
            <a:normAutofit fontScale="77500" lnSpcReduction="20000"/>
          </a:bodyPr>
          <a:lstStyle/>
          <a:p>
            <a:r>
              <a:rPr lang="en-US" dirty="0" smtClean="0">
                <a:latin typeface="Calibri"/>
                <a:cs typeface="Calibri"/>
              </a:rPr>
              <a:t>Cluster immunotherapy is </a:t>
            </a:r>
            <a:r>
              <a:rPr lang="en-US" u="sng" dirty="0" smtClean="0">
                <a:latin typeface="Calibri"/>
                <a:cs typeface="Calibri"/>
              </a:rPr>
              <a:t>as safe</a:t>
            </a:r>
            <a:r>
              <a:rPr lang="en-US" dirty="0" smtClean="0">
                <a:latin typeface="Calibri"/>
                <a:cs typeface="Calibri"/>
              </a:rPr>
              <a:t> and cheaper/faster than conventional IT.</a:t>
            </a:r>
            <a:br>
              <a:rPr lang="en-US" dirty="0" smtClean="0">
                <a:latin typeface="Calibri"/>
                <a:cs typeface="Calibri"/>
              </a:rPr>
            </a:br>
            <a:endParaRPr lang="en-US" dirty="0" smtClean="0">
              <a:latin typeface="Calibri"/>
              <a:cs typeface="Calibri"/>
            </a:endParaRPr>
          </a:p>
          <a:p>
            <a:r>
              <a:rPr lang="en-US" dirty="0" smtClean="0">
                <a:latin typeface="Calibri"/>
                <a:cs typeface="Calibri"/>
              </a:rPr>
              <a:t>Premedication </a:t>
            </a:r>
            <a:r>
              <a:rPr lang="en-US" u="sng" dirty="0" smtClean="0">
                <a:latin typeface="Calibri"/>
                <a:cs typeface="Calibri"/>
              </a:rPr>
              <a:t>further</a:t>
            </a:r>
            <a:r>
              <a:rPr lang="en-US" dirty="0" smtClean="0">
                <a:latin typeface="Calibri"/>
                <a:cs typeface="Calibri"/>
              </a:rPr>
              <a:t> diminishes the risk of a serious systemic reaction.</a:t>
            </a:r>
            <a:br>
              <a:rPr lang="en-US" dirty="0" smtClean="0">
                <a:latin typeface="Calibri"/>
                <a:cs typeface="Calibri"/>
              </a:rPr>
            </a:br>
            <a:endParaRPr lang="en-US" dirty="0" smtClean="0">
              <a:latin typeface="Calibri"/>
              <a:cs typeface="Calibri"/>
            </a:endParaRPr>
          </a:p>
          <a:p>
            <a:r>
              <a:rPr lang="en-US" dirty="0" smtClean="0">
                <a:latin typeface="Calibri"/>
                <a:cs typeface="Calibri"/>
              </a:rPr>
              <a:t>AIPP example cluster schedule is </a:t>
            </a:r>
            <a:r>
              <a:rPr lang="en-US" u="sng" dirty="0" smtClean="0">
                <a:latin typeface="Calibri"/>
                <a:cs typeface="Calibri"/>
              </a:rPr>
              <a:t>more conservative </a:t>
            </a:r>
            <a:r>
              <a:rPr lang="en-US" dirty="0" smtClean="0">
                <a:latin typeface="Calibri"/>
                <a:cs typeface="Calibri"/>
              </a:rPr>
              <a:t>than many of the studies reviewed today, and in</a:t>
            </a:r>
            <a:r>
              <a:rPr lang="en-US" dirty="0" smtClean="0">
                <a:latin typeface="Calibri"/>
                <a:cs typeface="Calibri"/>
              </a:rPr>
              <a:t> some </a:t>
            </a:r>
            <a:r>
              <a:rPr lang="en-US" dirty="0" smtClean="0">
                <a:latin typeface="Calibri"/>
                <a:cs typeface="Calibri"/>
              </a:rPr>
              <a:t>cases our maintenance dose would be lower.</a:t>
            </a:r>
          </a:p>
          <a:p>
            <a:endParaRPr lang="en-US" dirty="0" smtClean="0">
              <a:latin typeface="Calibri"/>
              <a:cs typeface="Calibri"/>
            </a:endParaRPr>
          </a:p>
          <a:p>
            <a:r>
              <a:rPr lang="en-US" dirty="0" smtClean="0">
                <a:latin typeface="Calibri"/>
                <a:cs typeface="Calibri"/>
              </a:rPr>
              <a:t>Let’s do </a:t>
            </a:r>
            <a:r>
              <a:rPr lang="en-US" dirty="0" err="1" smtClean="0">
                <a:latin typeface="Calibri"/>
                <a:cs typeface="Calibri"/>
              </a:rPr>
              <a:t>premedicated</a:t>
            </a:r>
            <a:r>
              <a:rPr lang="en-US" dirty="0" smtClean="0">
                <a:latin typeface="Calibri"/>
                <a:cs typeface="Calibri"/>
              </a:rPr>
              <a:t> cluster IT here! </a:t>
            </a:r>
            <a:br>
              <a:rPr lang="en-US" dirty="0" smtClean="0">
                <a:latin typeface="Calibri"/>
                <a:cs typeface="Calibri"/>
              </a:rPr>
            </a:br>
            <a:r>
              <a:rPr lang="en-US" dirty="0" smtClean="0">
                <a:latin typeface="Calibri"/>
                <a:cs typeface="Calibri"/>
              </a:rPr>
              <a:t>Get your shots and </a:t>
            </a:r>
            <a:r>
              <a:rPr lang="en-US" dirty="0" err="1" smtClean="0">
                <a:latin typeface="Calibri"/>
                <a:cs typeface="Calibri"/>
              </a:rPr>
              <a:t>gooooooo</a:t>
            </a:r>
            <a:r>
              <a:rPr lang="en-US" dirty="0" smtClean="0">
                <a:latin typeface="Calibri"/>
                <a:cs typeface="Calibri"/>
              </a:rPr>
              <a:t>!</a:t>
            </a:r>
          </a:p>
        </p:txBody>
      </p:sp>
      <p:pic>
        <p:nvPicPr>
          <p:cNvPr id="14" name="Picture 13"/>
          <p:cNvPicPr>
            <a:picLocks noChangeAspect="1"/>
          </p:cNvPicPr>
          <p:nvPr/>
        </p:nvPicPr>
        <p:blipFill>
          <a:blip r:embed="rId2"/>
          <a:stretch>
            <a:fillRect/>
          </a:stretch>
        </p:blipFill>
        <p:spPr>
          <a:xfrm>
            <a:off x="6271952" y="4505528"/>
            <a:ext cx="1516375" cy="2274563"/>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Definition</a:t>
            </a:r>
            <a:endParaRPr lang="en-US" dirty="0">
              <a:latin typeface="Calibri"/>
              <a:cs typeface="Calibri"/>
            </a:endParaRPr>
          </a:p>
        </p:txBody>
      </p:sp>
      <p:sp>
        <p:nvSpPr>
          <p:cNvPr id="18" name="Content Placeholder 17"/>
          <p:cNvSpPr>
            <a:spLocks noGrp="1"/>
          </p:cNvSpPr>
          <p:nvPr>
            <p:ph idx="1"/>
          </p:nvPr>
        </p:nvSpPr>
        <p:spPr>
          <a:xfrm>
            <a:off x="729493" y="2565081"/>
            <a:ext cx="7759117" cy="2885760"/>
          </a:xfrm>
        </p:spPr>
        <p:txBody>
          <a:bodyPr>
            <a:noAutofit/>
          </a:bodyPr>
          <a:lstStyle/>
          <a:p>
            <a:r>
              <a:rPr lang="en-US" sz="2200" b="1" dirty="0" smtClean="0">
                <a:latin typeface="Calibri"/>
                <a:cs typeface="Calibri"/>
              </a:rPr>
              <a:t>Cluster immunotherapy</a:t>
            </a:r>
          </a:p>
          <a:p>
            <a:pPr lvl="1"/>
            <a:r>
              <a:rPr lang="en-US" sz="2000" dirty="0" smtClean="0">
                <a:latin typeface="Calibri"/>
                <a:cs typeface="Calibri"/>
              </a:rPr>
              <a:t>Accelerated build-up schedule</a:t>
            </a:r>
          </a:p>
          <a:p>
            <a:pPr lvl="1"/>
            <a:r>
              <a:rPr lang="en-US" sz="2000" dirty="0" smtClean="0">
                <a:latin typeface="Calibri"/>
                <a:cs typeface="Calibri"/>
              </a:rPr>
              <a:t>Entails administering several injections at increasing doses (generally 2-3 per visit) sequentially in a single day of treatment on nonconsecutive days</a:t>
            </a:r>
          </a:p>
          <a:p>
            <a:pPr lvl="1"/>
            <a:r>
              <a:rPr lang="en-US" sz="2000" dirty="0" smtClean="0">
                <a:latin typeface="Calibri"/>
                <a:cs typeface="Calibri"/>
              </a:rPr>
              <a:t> The maintenance dose is generally achieved more rapidly than with a conventional (single injection per visit) build-up schedule (generally within 4 to 8 weeks)</a:t>
            </a:r>
            <a:endParaRPr lang="en-US" sz="2000" dirty="0">
              <a:latin typeface="Calibri"/>
              <a:cs typeface="Calibri"/>
            </a:endParaRPr>
          </a:p>
        </p:txBody>
      </p:sp>
      <p:pic>
        <p:nvPicPr>
          <p:cNvPr id="14" name="Picture 13"/>
          <p:cNvPicPr>
            <a:picLocks noChangeAspect="1"/>
          </p:cNvPicPr>
          <p:nvPr/>
        </p:nvPicPr>
        <p:blipFill>
          <a:blip r:embed="rId2"/>
          <a:srcRect l="2149" b="35053"/>
          <a:stretch>
            <a:fillRect/>
          </a:stretch>
        </p:blipFill>
        <p:spPr>
          <a:xfrm>
            <a:off x="7920" y="1637879"/>
            <a:ext cx="8230130" cy="999019"/>
          </a:xfrm>
          <a:prstGeom prst="rect">
            <a:avLst/>
          </a:prstGeom>
        </p:spPr>
      </p:pic>
      <p:pic>
        <p:nvPicPr>
          <p:cNvPr id="19" name="Picture 18"/>
          <p:cNvPicPr>
            <a:picLocks noChangeAspect="1"/>
          </p:cNvPicPr>
          <p:nvPr/>
        </p:nvPicPr>
        <p:blipFill>
          <a:blip r:embed="rId3"/>
          <a:stretch>
            <a:fillRect/>
          </a:stretch>
        </p:blipFill>
        <p:spPr>
          <a:xfrm>
            <a:off x="5339310" y="506193"/>
            <a:ext cx="2890099" cy="626656"/>
          </a:xfrm>
          <a:prstGeom prst="rect">
            <a:avLst/>
          </a:prstGeom>
        </p:spPr>
      </p:pic>
      <p:pic>
        <p:nvPicPr>
          <p:cNvPr id="20" name="Picture 19"/>
          <p:cNvPicPr>
            <a:picLocks noChangeAspect="1"/>
          </p:cNvPicPr>
          <p:nvPr/>
        </p:nvPicPr>
        <p:blipFill>
          <a:blip r:embed="rId4"/>
          <a:stretch>
            <a:fillRect/>
          </a:stretch>
        </p:blipFill>
        <p:spPr>
          <a:xfrm>
            <a:off x="1442822" y="5590745"/>
            <a:ext cx="6382878" cy="962560"/>
          </a:xfrm>
          <a:prstGeom prst="rect">
            <a:avLst/>
          </a:prstGeom>
          <a:ln w="12700" cmpd="sng">
            <a:solidFill>
              <a:schemeClr val="tx1"/>
            </a:solidFill>
          </a:ln>
          <a:effectLst>
            <a:outerShdw blurRad="50800" dist="762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extBox 6"/>
          <p:cNvSpPr txBox="1"/>
          <p:nvPr/>
        </p:nvSpPr>
        <p:spPr>
          <a:xfrm>
            <a:off x="5723867" y="2192381"/>
            <a:ext cx="2011404" cy="2616101"/>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US" dirty="0" smtClean="0"/>
              <a:t/>
            </a:r>
            <a:br>
              <a:rPr lang="en-US" dirty="0" smtClean="0"/>
            </a:br>
            <a:r>
              <a:rPr lang="en-US" sz="2000" b="1" dirty="0" smtClean="0">
                <a:latin typeface="Calibri"/>
                <a:cs typeface="Calibri"/>
              </a:rPr>
              <a:t>Total </a:t>
            </a:r>
            <a:br>
              <a:rPr lang="en-US" sz="2000" b="1" dirty="0" smtClean="0">
                <a:latin typeface="Calibri"/>
                <a:cs typeface="Calibri"/>
              </a:rPr>
            </a:br>
            <a:r>
              <a:rPr lang="en-US" sz="2000" b="1" dirty="0" smtClean="0">
                <a:latin typeface="Calibri"/>
                <a:cs typeface="Calibri"/>
              </a:rPr>
              <a:t>injections to maintenance:</a:t>
            </a:r>
          </a:p>
          <a:p>
            <a:pPr algn="ctr"/>
            <a:r>
              <a:rPr lang="en-US" sz="6500" dirty="0" smtClean="0">
                <a:latin typeface="Calibri"/>
                <a:cs typeface="Calibri"/>
              </a:rPr>
              <a:t>18</a:t>
            </a:r>
          </a:p>
          <a:p>
            <a:endParaRPr lang="en-US" dirty="0"/>
          </a:p>
        </p:txBody>
      </p:sp>
      <p:sp>
        <p:nvSpPr>
          <p:cNvPr id="2" name="Title 1"/>
          <p:cNvSpPr>
            <a:spLocks noGrp="1"/>
          </p:cNvSpPr>
          <p:nvPr>
            <p:ph type="title"/>
          </p:nvPr>
        </p:nvSpPr>
        <p:spPr/>
        <p:txBody>
          <a:bodyPr/>
          <a:lstStyle/>
          <a:p>
            <a:r>
              <a:rPr lang="en-US" dirty="0" smtClean="0">
                <a:latin typeface="Calibri"/>
                <a:cs typeface="Calibri"/>
              </a:rPr>
              <a:t>Definition</a:t>
            </a:r>
            <a:endParaRPr lang="en-US" dirty="0">
              <a:latin typeface="Calibri"/>
              <a:cs typeface="Calibri"/>
            </a:endParaRPr>
          </a:p>
        </p:txBody>
      </p:sp>
      <p:pic>
        <p:nvPicPr>
          <p:cNvPr id="14" name="Picture 13"/>
          <p:cNvPicPr>
            <a:picLocks noChangeAspect="1"/>
          </p:cNvPicPr>
          <p:nvPr/>
        </p:nvPicPr>
        <p:blipFill>
          <a:blip r:embed="rId2"/>
          <a:srcRect l="2149" b="35053"/>
          <a:stretch>
            <a:fillRect/>
          </a:stretch>
        </p:blipFill>
        <p:spPr>
          <a:xfrm>
            <a:off x="0" y="1549301"/>
            <a:ext cx="5226654" cy="634441"/>
          </a:xfrm>
          <a:prstGeom prst="rect">
            <a:avLst/>
          </a:prstGeom>
        </p:spPr>
      </p:pic>
      <p:pic>
        <p:nvPicPr>
          <p:cNvPr id="11" name="Picture 10"/>
          <p:cNvPicPr>
            <a:picLocks noChangeAspect="1"/>
          </p:cNvPicPr>
          <p:nvPr/>
        </p:nvPicPr>
        <p:blipFill>
          <a:blip r:embed="rId3"/>
          <a:stretch>
            <a:fillRect/>
          </a:stretch>
        </p:blipFill>
        <p:spPr>
          <a:xfrm>
            <a:off x="5339310" y="506193"/>
            <a:ext cx="2890099" cy="626656"/>
          </a:xfrm>
          <a:prstGeom prst="rect">
            <a:avLst/>
          </a:prstGeom>
        </p:spPr>
      </p:pic>
      <p:pic>
        <p:nvPicPr>
          <p:cNvPr id="13" name="Picture 12" descr="Untitled2.png"/>
          <p:cNvPicPr>
            <a:picLocks noChangeAspect="1"/>
          </p:cNvPicPr>
          <p:nvPr/>
        </p:nvPicPr>
        <p:blipFill>
          <a:blip r:embed="rId4">
            <a:lum contrast="46000"/>
          </a:blip>
          <a:srcRect t="2381"/>
          <a:stretch>
            <a:fillRect/>
          </a:stretch>
        </p:blipFill>
        <p:spPr>
          <a:xfrm>
            <a:off x="770234" y="2192381"/>
            <a:ext cx="4369932" cy="4555459"/>
          </a:xfrm>
          <a:prstGeom prst="rect">
            <a:avLst/>
          </a:prstGeom>
        </p:spPr>
      </p:pic>
      <p:pic>
        <p:nvPicPr>
          <p:cNvPr id="15" name="Picture 14"/>
          <p:cNvPicPr>
            <a:picLocks noChangeAspect="1"/>
          </p:cNvPicPr>
          <p:nvPr/>
        </p:nvPicPr>
        <p:blipFill>
          <a:blip r:embed="rId5"/>
          <a:stretch>
            <a:fillRect/>
          </a:stretch>
        </p:blipFill>
        <p:spPr>
          <a:xfrm>
            <a:off x="4004717" y="61914"/>
            <a:ext cx="4358728" cy="6685926"/>
          </a:xfrm>
          <a:prstGeom prst="rect">
            <a:avLst/>
          </a:prstGeom>
          <a:ln w="38100">
            <a:solidFill>
              <a:schemeClr val="tx1"/>
            </a:solidFill>
          </a:ln>
        </p:spPr>
      </p:pic>
      <p:sp>
        <p:nvSpPr>
          <p:cNvPr id="8" name="TextBox 7"/>
          <p:cNvSpPr txBox="1"/>
          <p:nvPr/>
        </p:nvSpPr>
        <p:spPr>
          <a:xfrm>
            <a:off x="2064305" y="3427035"/>
            <a:ext cx="2011404" cy="2569935"/>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US" dirty="0" smtClean="0"/>
              <a:t/>
            </a:r>
            <a:br>
              <a:rPr lang="en-US" dirty="0" smtClean="0"/>
            </a:br>
            <a:r>
              <a:rPr lang="en-US" sz="2000" b="1" dirty="0" smtClean="0">
                <a:latin typeface="Calibri"/>
                <a:cs typeface="Calibri"/>
              </a:rPr>
              <a:t>Total </a:t>
            </a:r>
            <a:br>
              <a:rPr lang="en-US" sz="2000" b="1" dirty="0" smtClean="0">
                <a:latin typeface="Calibri"/>
                <a:cs typeface="Calibri"/>
              </a:rPr>
            </a:br>
            <a:r>
              <a:rPr lang="en-US" sz="2000" b="1" dirty="0" smtClean="0">
                <a:latin typeface="Calibri"/>
                <a:cs typeface="Calibri"/>
              </a:rPr>
              <a:t>injections to maintenance:</a:t>
            </a:r>
          </a:p>
          <a:p>
            <a:pPr algn="ctr"/>
            <a:r>
              <a:rPr lang="en-US" sz="6500" dirty="0" smtClean="0">
                <a:latin typeface="Calibri"/>
                <a:cs typeface="Calibri"/>
              </a:rPr>
              <a:t>30</a:t>
            </a:r>
          </a:p>
          <a:p>
            <a:endParaRPr lang="en-US" dirty="0"/>
          </a:p>
        </p:txBody>
      </p:sp>
      <p:sp>
        <p:nvSpPr>
          <p:cNvPr id="9" name="TextBox 8"/>
          <p:cNvSpPr txBox="1"/>
          <p:nvPr/>
        </p:nvSpPr>
        <p:spPr>
          <a:xfrm>
            <a:off x="-583702" y="3427035"/>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Screen shot 2010-02-25 at 12.15.35 PM.png"/>
          <p:cNvPicPr>
            <a:picLocks noChangeAspect="1"/>
          </p:cNvPicPr>
          <p:nvPr/>
        </p:nvPicPr>
        <p:blipFill>
          <a:blip r:embed="rId2">
            <a:alphaModFix/>
          </a:blip>
          <a:stretch>
            <a:fillRect/>
          </a:stretch>
        </p:blipFill>
        <p:spPr>
          <a:xfrm>
            <a:off x="552058" y="1375"/>
            <a:ext cx="7794625" cy="6858000"/>
          </a:xfrm>
          <a:prstGeom prst="rect">
            <a:avLst/>
          </a:prstGeom>
        </p:spPr>
      </p:pic>
      <p:pic>
        <p:nvPicPr>
          <p:cNvPr id="9" name="Picture 8" descr="Screen shot 2010-02-25 at 1.23.58 PM.png"/>
          <p:cNvPicPr>
            <a:picLocks noChangeAspect="1"/>
          </p:cNvPicPr>
          <p:nvPr/>
        </p:nvPicPr>
        <p:blipFill>
          <a:blip r:embed="rId3"/>
          <a:stretch>
            <a:fillRect/>
          </a:stretch>
        </p:blipFill>
        <p:spPr>
          <a:xfrm>
            <a:off x="3483845" y="4783709"/>
            <a:ext cx="5421492" cy="19596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Screen shot 2010-02-25 at 12.15.35 PM.png"/>
          <p:cNvPicPr>
            <a:picLocks noChangeAspect="1"/>
          </p:cNvPicPr>
          <p:nvPr/>
        </p:nvPicPr>
        <p:blipFill>
          <a:blip r:embed="rId2">
            <a:alphaModFix amt="34000"/>
          </a:blip>
          <a:stretch>
            <a:fillRect/>
          </a:stretch>
        </p:blipFill>
        <p:spPr>
          <a:xfrm>
            <a:off x="552058" y="1375"/>
            <a:ext cx="7794625" cy="6858000"/>
          </a:xfrm>
          <a:prstGeom prst="rect">
            <a:avLst/>
          </a:prstGeom>
        </p:spPr>
      </p:pic>
      <p:pic>
        <p:nvPicPr>
          <p:cNvPr id="9" name="Picture 8" descr="Screen shot 2010-02-25 at 1.23.58 PM.png"/>
          <p:cNvPicPr>
            <a:picLocks noChangeAspect="1"/>
          </p:cNvPicPr>
          <p:nvPr/>
        </p:nvPicPr>
        <p:blipFill>
          <a:blip r:embed="rId3"/>
          <a:stretch>
            <a:fillRect/>
          </a:stretch>
        </p:blipFill>
        <p:spPr>
          <a:xfrm>
            <a:off x="3483845" y="4783709"/>
            <a:ext cx="5421492" cy="19596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Screen shot 2010-02-25 at 1.26.56 PM.png"/>
          <p:cNvPicPr>
            <a:picLocks noChangeAspect="1"/>
          </p:cNvPicPr>
          <p:nvPr/>
        </p:nvPicPr>
        <p:blipFill>
          <a:blip r:embed="rId4"/>
          <a:stretch>
            <a:fillRect/>
          </a:stretch>
        </p:blipFill>
        <p:spPr>
          <a:xfrm>
            <a:off x="621405" y="24878"/>
            <a:ext cx="5235101" cy="23827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1855051" y="1658880"/>
            <a:ext cx="6376477" cy="2315520"/>
          </a:xfrm>
          <a:prstGeom prst="rect">
            <a:avLst/>
          </a:prstGeom>
        </p:spPr>
      </p:pic>
      <p:sp>
        <p:nvSpPr>
          <p:cNvPr id="9" name="Content Placeholder 8"/>
          <p:cNvSpPr>
            <a:spLocks noGrp="1"/>
          </p:cNvSpPr>
          <p:nvPr>
            <p:ph idx="1"/>
          </p:nvPr>
        </p:nvSpPr>
        <p:spPr>
          <a:xfrm>
            <a:off x="655913" y="4112641"/>
            <a:ext cx="7854153" cy="2393280"/>
          </a:xfrm>
        </p:spPr>
        <p:txBody>
          <a:bodyPr>
            <a:normAutofit/>
          </a:bodyPr>
          <a:lstStyle/>
          <a:p>
            <a:pPr>
              <a:buNone/>
            </a:pPr>
            <a:r>
              <a:rPr lang="en-US" sz="2800" b="1" dirty="0" smtClean="0">
                <a:latin typeface="Calibri"/>
                <a:cs typeface="Calibri"/>
              </a:rPr>
              <a:t>“Leisurely </a:t>
            </a:r>
            <a:r>
              <a:rPr lang="en-US" sz="2800" b="1" dirty="0" err="1" smtClean="0">
                <a:latin typeface="Calibri"/>
                <a:cs typeface="Calibri"/>
              </a:rPr>
              <a:t>desensitisation</a:t>
            </a:r>
            <a:r>
              <a:rPr lang="en-US" sz="2800" b="1" dirty="0" smtClean="0">
                <a:latin typeface="Calibri"/>
                <a:cs typeface="Calibri"/>
              </a:rPr>
              <a:t>”</a:t>
            </a:r>
          </a:p>
          <a:p>
            <a:pPr lvl="1"/>
            <a:r>
              <a:rPr lang="en-US" sz="2200" dirty="0" smtClean="0">
                <a:latin typeface="Calibri"/>
                <a:cs typeface="Calibri"/>
              </a:rPr>
              <a:t>Inoculations given weekly merely because our outpatients were in the habit of coming every week.</a:t>
            </a:r>
          </a:p>
          <a:p>
            <a:pPr lvl="1"/>
            <a:r>
              <a:rPr lang="en-US" sz="2200" dirty="0" smtClean="0">
                <a:latin typeface="Calibri"/>
                <a:cs typeface="Calibri"/>
              </a:rPr>
              <a:t>In view of subsequent quicker methods I have called this older method “leisurely.”</a:t>
            </a:r>
            <a:endParaRPr lang="en-US" sz="2200" dirty="0">
              <a:latin typeface="Calibri"/>
              <a:cs typeface="Calibri"/>
            </a:endParaRPr>
          </a:p>
        </p:txBody>
      </p:sp>
      <p:sp>
        <p:nvSpPr>
          <p:cNvPr id="14" name="TextBox 13"/>
          <p:cNvSpPr txBox="1"/>
          <p:nvPr/>
        </p:nvSpPr>
        <p:spPr>
          <a:xfrm>
            <a:off x="5939397" y="426049"/>
            <a:ext cx="2229032" cy="646331"/>
          </a:xfrm>
          <a:prstGeom prst="rect">
            <a:avLst/>
          </a:prstGeom>
          <a:noFill/>
        </p:spPr>
        <p:txBody>
          <a:bodyPr wrap="square" rtlCol="0">
            <a:spAutoFit/>
          </a:bodyPr>
          <a:lstStyle/>
          <a:p>
            <a:r>
              <a:rPr lang="en-US" sz="3600" dirty="0" smtClean="0">
                <a:solidFill>
                  <a:schemeClr val="accent1"/>
                </a:solidFill>
                <a:latin typeface="Garamond"/>
                <a:cs typeface="Garamond"/>
              </a:rPr>
              <a:t>April, 1930</a:t>
            </a:r>
            <a:endParaRPr lang="en-US" sz="3600" dirty="0">
              <a:solidFill>
                <a:schemeClr val="accent1"/>
              </a:solidFill>
              <a:latin typeface="Garamond"/>
              <a:cs typeface="Garamond"/>
            </a:endParaRPr>
          </a:p>
        </p:txBody>
      </p:sp>
      <p:pic>
        <p:nvPicPr>
          <p:cNvPr id="15" name="Picture 14"/>
          <p:cNvPicPr>
            <a:picLocks noChangeAspect="1"/>
          </p:cNvPicPr>
          <p:nvPr/>
        </p:nvPicPr>
        <p:blipFill>
          <a:blip r:embed="rId3"/>
          <a:stretch>
            <a:fillRect/>
          </a:stretch>
        </p:blipFill>
        <p:spPr>
          <a:xfrm>
            <a:off x="457200" y="340860"/>
            <a:ext cx="5157216" cy="731520"/>
          </a:xfrm>
          <a:prstGeom prst="rect">
            <a:avLst/>
          </a:prstGeom>
        </p:spPr>
      </p:pic>
      <p:cxnSp>
        <p:nvCxnSpPr>
          <p:cNvPr id="18" name="Straight Connector 17"/>
          <p:cNvCxnSpPr/>
          <p:nvPr/>
        </p:nvCxnSpPr>
        <p:spPr>
          <a:xfrm>
            <a:off x="655913" y="3870720"/>
            <a:ext cx="7733198" cy="1588"/>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p:cNvPicPr>
            <a:picLocks noChangeAspect="1"/>
          </p:cNvPicPr>
          <p:nvPr/>
        </p:nvPicPr>
        <p:blipFill>
          <a:blip r:embed="rId4">
            <a:lum bright="6000" contrast="29000"/>
          </a:blip>
          <a:stretch>
            <a:fillRect/>
          </a:stretch>
        </p:blipFill>
        <p:spPr>
          <a:xfrm>
            <a:off x="354396" y="1658880"/>
            <a:ext cx="1638264" cy="209292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83119" y="1702080"/>
            <a:ext cx="8229600" cy="2263680"/>
          </a:xfrm>
        </p:spPr>
        <p:txBody>
          <a:bodyPr>
            <a:normAutofit/>
          </a:bodyPr>
          <a:lstStyle/>
          <a:p>
            <a:pPr>
              <a:buNone/>
            </a:pPr>
            <a:r>
              <a:rPr lang="en-US" sz="2800" b="1" dirty="0" smtClean="0">
                <a:latin typeface="Calibri"/>
                <a:cs typeface="Calibri"/>
              </a:rPr>
              <a:t>“Intensive </a:t>
            </a:r>
            <a:r>
              <a:rPr lang="en-US" sz="2800" b="1" dirty="0" err="1" smtClean="0">
                <a:latin typeface="Calibri"/>
                <a:cs typeface="Calibri"/>
              </a:rPr>
              <a:t>desensitisation</a:t>
            </a:r>
            <a:r>
              <a:rPr lang="en-US" sz="2800" b="1" dirty="0" smtClean="0">
                <a:latin typeface="Calibri"/>
                <a:cs typeface="Calibri"/>
              </a:rPr>
              <a:t>”</a:t>
            </a:r>
          </a:p>
          <a:p>
            <a:pPr lvl="1"/>
            <a:r>
              <a:rPr lang="en-US" sz="2000" dirty="0" smtClean="0">
                <a:latin typeface="Calibri"/>
                <a:cs typeface="Calibri"/>
              </a:rPr>
              <a:t>Later, I fell into the way of inoculating these patients every day with gradually increasing doses (a 10 to 20 percent increase).</a:t>
            </a:r>
          </a:p>
          <a:p>
            <a:pPr lvl="1"/>
            <a:r>
              <a:rPr lang="en-US" sz="2000" b="1" dirty="0" smtClean="0">
                <a:latin typeface="Calibri"/>
                <a:cs typeface="Calibri"/>
              </a:rPr>
              <a:t>This intensive method proved so successful, and was in some ways so convenient, that I have used it increasingly ever since.</a:t>
            </a:r>
          </a:p>
          <a:p>
            <a:pPr lvl="1"/>
            <a:endParaRPr lang="en-US" sz="2300" dirty="0">
              <a:latin typeface="Calibri"/>
              <a:cs typeface="Calibri"/>
            </a:endParaRPr>
          </a:p>
        </p:txBody>
      </p:sp>
      <p:sp>
        <p:nvSpPr>
          <p:cNvPr id="6" name="Content Placeholder 8"/>
          <p:cNvSpPr txBox="1">
            <a:spLocks/>
          </p:cNvSpPr>
          <p:nvPr/>
        </p:nvSpPr>
        <p:spPr>
          <a:xfrm>
            <a:off x="457200" y="3965760"/>
            <a:ext cx="8229600" cy="2315520"/>
          </a:xfrm>
          <a:prstGeom prst="rect">
            <a:avLst/>
          </a:prstGeom>
        </p:spPr>
        <p:txBody>
          <a:bodyPr vert="horz" lIns="54864" tIns="91440" rtlCol="0">
            <a:normAutofit/>
          </a:bodyPr>
          <a:lstStyle/>
          <a:p>
            <a:pPr marL="438912" marR="0" lvl="0" indent="-320040" algn="l" defTabSz="914400" rtl="0" eaLnBrk="1" fontAlgn="auto" latinLnBrk="0" hangingPunct="1">
              <a:lnSpc>
                <a:spcPct val="100000"/>
              </a:lnSpc>
              <a:spcBef>
                <a:spcPts val="0"/>
              </a:spcBef>
              <a:spcAft>
                <a:spcPts val="0"/>
              </a:spcAft>
              <a:buClr>
                <a:schemeClr val="accent1"/>
              </a:buClr>
              <a:buSzPct val="80000"/>
              <a:buFont typeface="Wingdings 2"/>
              <a:buNone/>
              <a:tabLst/>
              <a:defRPr/>
            </a:pPr>
            <a:r>
              <a:rPr kumimoji="0" lang="en-US" sz="2800" b="1" i="0" u="none" strike="noStrike" kern="1200" cap="none" spc="0" normalizeH="0" baseline="0" noProof="0" dirty="0" smtClean="0">
                <a:ln>
                  <a:noFill/>
                </a:ln>
                <a:solidFill>
                  <a:schemeClr val="tx1"/>
                </a:solidFill>
                <a:effectLst/>
                <a:uLnTx/>
                <a:uFillTx/>
                <a:latin typeface="Calibri"/>
                <a:ea typeface="+mn-ea"/>
                <a:cs typeface="Calibri"/>
              </a:rPr>
              <a:t>“Rush </a:t>
            </a:r>
            <a:r>
              <a:rPr kumimoji="0" lang="en-US" sz="2800" b="1" i="0" u="none" strike="noStrike" kern="1200" cap="none" spc="0" normalizeH="0" baseline="0" noProof="0" dirty="0" err="1" smtClean="0">
                <a:ln>
                  <a:noFill/>
                </a:ln>
                <a:solidFill>
                  <a:schemeClr val="tx1"/>
                </a:solidFill>
                <a:effectLst/>
                <a:uLnTx/>
                <a:uFillTx/>
                <a:latin typeface="Calibri"/>
                <a:ea typeface="+mn-ea"/>
                <a:cs typeface="Calibri"/>
              </a:rPr>
              <a:t>desensitisation</a:t>
            </a:r>
            <a:r>
              <a:rPr kumimoji="0" lang="en-US" sz="2800" b="1" i="0" u="none" strike="noStrike" kern="1200" cap="none" spc="0" normalizeH="0" baseline="0" noProof="0" dirty="0" smtClean="0">
                <a:ln>
                  <a:noFill/>
                </a:ln>
                <a:solidFill>
                  <a:schemeClr val="tx1"/>
                </a:solidFill>
                <a:effectLst/>
                <a:uLnTx/>
                <a:uFillTx/>
                <a:latin typeface="Calibri"/>
                <a:ea typeface="+mn-ea"/>
                <a:cs typeface="Calibri"/>
              </a:rPr>
              <a:t>” </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kumimoji="0" lang="en-US" sz="2000" b="0" i="0" u="none" strike="noStrike" kern="1200" cap="none" spc="0" normalizeH="0" baseline="0" noProof="0" dirty="0" smtClean="0">
                <a:ln>
                  <a:noFill/>
                </a:ln>
                <a:solidFill>
                  <a:schemeClr val="tx1"/>
                </a:solidFill>
                <a:effectLst/>
                <a:uLnTx/>
                <a:uFillTx/>
                <a:latin typeface="Calibri"/>
                <a:ea typeface="+mn-ea"/>
                <a:cs typeface="Calibri"/>
              </a:rPr>
              <a:t>The injections</a:t>
            </a:r>
            <a:r>
              <a:rPr kumimoji="0" lang="en-US" sz="2000" b="0" i="0" u="none" strike="noStrike" kern="1200" cap="none" spc="0" normalizeH="0" noProof="0" dirty="0" smtClean="0">
                <a:ln>
                  <a:noFill/>
                </a:ln>
                <a:solidFill>
                  <a:schemeClr val="tx1"/>
                </a:solidFill>
                <a:effectLst/>
                <a:uLnTx/>
                <a:uFillTx/>
                <a:latin typeface="Calibri"/>
                <a:ea typeface="+mn-ea"/>
                <a:cs typeface="Calibri"/>
              </a:rPr>
              <a:t> are given every hour and a </a:t>
            </a:r>
            <a:r>
              <a:rPr lang="en-US" sz="2000" dirty="0" smtClean="0">
                <a:latin typeface="Calibri"/>
                <a:cs typeface="Calibri"/>
              </a:rPr>
              <a:t>half to two hours throughout a 14 hour day. Thus a very satisfactory course can be put through in from two to four days.</a:t>
            </a:r>
            <a:endParaRPr kumimoji="0" lang="en-US" sz="2000" b="0" i="0" u="none" strike="noStrike" kern="1200" cap="none" spc="0" normalizeH="0" baseline="0" noProof="0" dirty="0" smtClean="0">
              <a:ln>
                <a:noFill/>
              </a:ln>
              <a:solidFill>
                <a:schemeClr val="tx1"/>
              </a:solidFill>
              <a:effectLst/>
              <a:uLnTx/>
              <a:uFillTx/>
              <a:latin typeface="Calibri"/>
              <a:ea typeface="+mn-ea"/>
              <a:cs typeface="Calibri"/>
            </a:endParaRP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kumimoji="0" lang="en-US" sz="2000" b="0" i="0" u="none" strike="noStrike" kern="1200" cap="none" spc="0" normalizeH="0" baseline="0" noProof="0" dirty="0" smtClean="0">
                <a:ln>
                  <a:noFill/>
                </a:ln>
                <a:solidFill>
                  <a:schemeClr val="tx1"/>
                </a:solidFill>
                <a:effectLst/>
                <a:uLnTx/>
                <a:uFillTx/>
                <a:latin typeface="Calibri"/>
                <a:ea typeface="+mn-ea"/>
                <a:cs typeface="Calibri"/>
              </a:rPr>
              <a:t>The patient must go into hospital,</a:t>
            </a:r>
            <a:r>
              <a:rPr kumimoji="0" lang="en-US" sz="2000" b="0" i="0" u="none" strike="noStrike" kern="1200" cap="none" spc="0" normalizeH="0" noProof="0" dirty="0" smtClean="0">
                <a:ln>
                  <a:noFill/>
                </a:ln>
                <a:solidFill>
                  <a:schemeClr val="tx1"/>
                </a:solidFill>
                <a:effectLst/>
                <a:uLnTx/>
                <a:uFillTx/>
                <a:latin typeface="Calibri"/>
                <a:ea typeface="+mn-ea"/>
                <a:cs typeface="Calibri"/>
              </a:rPr>
              <a:t> or at any rate be in the charge of a trained nurse, </a:t>
            </a:r>
            <a:r>
              <a:rPr lang="en-US" sz="2000" dirty="0" smtClean="0">
                <a:latin typeface="Calibri"/>
                <a:cs typeface="Calibri"/>
              </a:rPr>
              <a:t>under the constant supervision of a doctor.</a:t>
            </a:r>
            <a:r>
              <a:rPr kumimoji="0" lang="en-US" sz="2000" b="0" i="0" u="none" strike="noStrike" kern="1200" cap="none" spc="0" normalizeH="0" baseline="0" noProof="0" dirty="0" smtClean="0">
                <a:ln>
                  <a:noFill/>
                </a:ln>
                <a:solidFill>
                  <a:schemeClr val="tx1"/>
                </a:solidFill>
                <a:effectLst/>
                <a:uLnTx/>
                <a:uFillTx/>
                <a:latin typeface="Calibri"/>
                <a:ea typeface="+mn-ea"/>
                <a:cs typeface="Calibri"/>
              </a:rPr>
              <a:t> </a:t>
            </a:r>
          </a:p>
          <a:p>
            <a:pPr marL="731520" marR="0" lvl="1" indent="-27432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300" b="0" i="0" u="none" strike="noStrike" kern="1200" cap="none" spc="0" normalizeH="0" baseline="0" noProof="0" dirty="0">
              <a:ln>
                <a:noFill/>
              </a:ln>
              <a:solidFill>
                <a:schemeClr val="tx1"/>
              </a:solidFill>
              <a:effectLst/>
              <a:uLnTx/>
              <a:uFillTx/>
              <a:latin typeface="Calibri"/>
              <a:ea typeface="+mn-ea"/>
              <a:cs typeface="Calibri"/>
            </a:endParaRPr>
          </a:p>
        </p:txBody>
      </p:sp>
      <p:sp>
        <p:nvSpPr>
          <p:cNvPr id="8" name="TextBox 7"/>
          <p:cNvSpPr txBox="1"/>
          <p:nvPr/>
        </p:nvSpPr>
        <p:spPr>
          <a:xfrm>
            <a:off x="5939397" y="426049"/>
            <a:ext cx="2229032" cy="646331"/>
          </a:xfrm>
          <a:prstGeom prst="rect">
            <a:avLst/>
          </a:prstGeom>
          <a:noFill/>
        </p:spPr>
        <p:txBody>
          <a:bodyPr wrap="square" rtlCol="0">
            <a:spAutoFit/>
          </a:bodyPr>
          <a:lstStyle/>
          <a:p>
            <a:r>
              <a:rPr lang="en-US" sz="3600" dirty="0" smtClean="0">
                <a:solidFill>
                  <a:schemeClr val="accent1"/>
                </a:solidFill>
                <a:latin typeface="Garamond"/>
                <a:cs typeface="Garamond"/>
              </a:rPr>
              <a:t>April, 1930</a:t>
            </a:r>
            <a:endParaRPr lang="en-US" sz="3600" dirty="0">
              <a:solidFill>
                <a:schemeClr val="accent1"/>
              </a:solidFill>
              <a:latin typeface="Garamond"/>
              <a:cs typeface="Garamond"/>
            </a:endParaRPr>
          </a:p>
        </p:txBody>
      </p:sp>
      <p:pic>
        <p:nvPicPr>
          <p:cNvPr id="10" name="Picture 9"/>
          <p:cNvPicPr>
            <a:picLocks noChangeAspect="1"/>
          </p:cNvPicPr>
          <p:nvPr/>
        </p:nvPicPr>
        <p:blipFill>
          <a:blip r:embed="rId2"/>
          <a:stretch>
            <a:fillRect/>
          </a:stretch>
        </p:blipFill>
        <p:spPr>
          <a:xfrm>
            <a:off x="457200" y="340860"/>
            <a:ext cx="5157216" cy="731520"/>
          </a:xfrm>
          <a:prstGeom prst="rect">
            <a:avLst/>
          </a:prstGeom>
        </p:spPr>
      </p:pic>
      <p:sp>
        <p:nvSpPr>
          <p:cNvPr id="7" name="Multiply 6"/>
          <p:cNvSpPr/>
          <p:nvPr/>
        </p:nvSpPr>
        <p:spPr>
          <a:xfrm>
            <a:off x="571968" y="3942229"/>
            <a:ext cx="7502969" cy="2547646"/>
          </a:xfrm>
          <a:prstGeom prst="mathMultiply">
            <a:avLst/>
          </a:prstGeom>
          <a:solidFill>
            <a:srgbClr val="B800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Why accelerate IT?</a:t>
            </a:r>
            <a:endParaRPr lang="en-US" dirty="0">
              <a:latin typeface="Calibri"/>
              <a:cs typeface="Calibri"/>
            </a:endParaRPr>
          </a:p>
        </p:txBody>
      </p:sp>
      <p:sp>
        <p:nvSpPr>
          <p:cNvPr id="14" name="Content Placeholder 13"/>
          <p:cNvSpPr>
            <a:spLocks noGrp="1"/>
          </p:cNvSpPr>
          <p:nvPr>
            <p:ph idx="1"/>
          </p:nvPr>
        </p:nvSpPr>
        <p:spPr>
          <a:xfrm>
            <a:off x="483806" y="3497901"/>
            <a:ext cx="8099314" cy="2928960"/>
          </a:xfrm>
        </p:spPr>
        <p:txBody>
          <a:bodyPr>
            <a:noAutofit/>
          </a:bodyPr>
          <a:lstStyle/>
          <a:p>
            <a:pPr>
              <a:buNone/>
            </a:pPr>
            <a:endParaRPr lang="en-US" sz="2000" dirty="0" smtClean="0">
              <a:latin typeface="Calibri"/>
              <a:cs typeface="Calibri"/>
            </a:endParaRPr>
          </a:p>
          <a:p>
            <a:r>
              <a:rPr lang="en-US" sz="2000" dirty="0" smtClean="0">
                <a:latin typeface="Calibri"/>
                <a:cs typeface="Calibri"/>
              </a:rPr>
              <a:t>Clinical benefit of IT obtained sooner (reach maintenance vial promptly before allergy season) </a:t>
            </a:r>
            <a:br>
              <a:rPr lang="en-US" sz="2000" dirty="0" smtClean="0">
                <a:latin typeface="Calibri"/>
                <a:cs typeface="Calibri"/>
              </a:rPr>
            </a:br>
            <a:endParaRPr lang="en-US" sz="2000" dirty="0" smtClean="0">
              <a:latin typeface="Calibri"/>
              <a:cs typeface="Calibri"/>
            </a:endParaRPr>
          </a:p>
          <a:p>
            <a:r>
              <a:rPr lang="en-US" sz="2000" dirty="0" smtClean="0">
                <a:latin typeface="Calibri"/>
                <a:cs typeface="Calibri"/>
              </a:rPr>
              <a:t>Increased adherence to schedule? </a:t>
            </a:r>
            <a:r>
              <a:rPr lang="en-US" sz="2000" b="1" dirty="0" smtClean="0">
                <a:latin typeface="Calibri"/>
                <a:cs typeface="Calibri"/>
              </a:rPr>
              <a:t>The most common reasons for noncompliance with IT included inconvenience, precluding medical conditions, and adverse systemic reactions</a:t>
            </a:r>
            <a:r>
              <a:rPr lang="en-US" sz="2000" dirty="0" smtClean="0">
                <a:latin typeface="Calibri"/>
                <a:cs typeface="Calibri"/>
              </a:rPr>
              <a:t> (More, Annals 08)</a:t>
            </a:r>
            <a:br>
              <a:rPr lang="en-US" sz="2000" dirty="0" smtClean="0">
                <a:latin typeface="Calibri"/>
                <a:cs typeface="Calibri"/>
              </a:rPr>
            </a:br>
            <a:endParaRPr lang="en-US" sz="2000" dirty="0" smtClean="0">
              <a:latin typeface="Calibri"/>
              <a:cs typeface="Calibri"/>
            </a:endParaRPr>
          </a:p>
          <a:p>
            <a:r>
              <a:rPr lang="en-US" sz="2000" dirty="0" smtClean="0">
                <a:latin typeface="Calibri"/>
                <a:cs typeface="Calibri"/>
              </a:rPr>
              <a:t>Patients that turn down conventional IT might choose cluster if given the option. </a:t>
            </a:r>
            <a:r>
              <a:rPr lang="en-US" sz="2000" b="1" dirty="0" smtClean="0">
                <a:latin typeface="Calibri"/>
                <a:cs typeface="Calibri"/>
              </a:rPr>
              <a:t>Only 5% of patients with allergic asthma and/or AR receive IT.</a:t>
            </a:r>
            <a:r>
              <a:rPr lang="en-US" sz="1800" dirty="0" smtClean="0">
                <a:latin typeface="Calibri"/>
                <a:cs typeface="Calibri"/>
              </a:rPr>
              <a:t/>
            </a:r>
            <a:br>
              <a:rPr lang="en-US" sz="1800" dirty="0" smtClean="0">
                <a:latin typeface="Calibri"/>
                <a:cs typeface="Calibri"/>
              </a:rPr>
            </a:br>
            <a:endParaRPr lang="en-US" sz="1800" dirty="0" smtClean="0">
              <a:latin typeface="Calibri"/>
              <a:cs typeface="Calibri"/>
            </a:endParaRPr>
          </a:p>
          <a:p>
            <a:pPr lvl="1"/>
            <a:endParaRPr lang="en-US" sz="1800" dirty="0">
              <a:latin typeface="Calibri"/>
              <a:cs typeface="Calibri"/>
            </a:endParaRPr>
          </a:p>
        </p:txBody>
      </p:sp>
      <p:pic>
        <p:nvPicPr>
          <p:cNvPr id="9" name="Picture 8"/>
          <p:cNvPicPr>
            <a:picLocks noChangeAspect="1"/>
          </p:cNvPicPr>
          <p:nvPr/>
        </p:nvPicPr>
        <p:blipFill>
          <a:blip r:embed="rId2"/>
          <a:stretch>
            <a:fillRect/>
          </a:stretch>
        </p:blipFill>
        <p:spPr>
          <a:xfrm>
            <a:off x="691166" y="1676161"/>
            <a:ext cx="7709817" cy="1920428"/>
          </a:xfrm>
          <a:prstGeom prst="rect">
            <a:avLst/>
          </a:prstGeom>
        </p:spPr>
      </p:pic>
      <p:cxnSp>
        <p:nvCxnSpPr>
          <p:cNvPr id="11" name="Straight Connector 10"/>
          <p:cNvCxnSpPr/>
          <p:nvPr/>
        </p:nvCxnSpPr>
        <p:spPr>
          <a:xfrm>
            <a:off x="457200" y="3739861"/>
            <a:ext cx="8229600" cy="1588"/>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Module.thmx</Template>
  <TotalTime>5088</TotalTime>
  <Words>2379</Words>
  <Application>Microsoft Macintosh PowerPoint</Application>
  <PresentationFormat>On-screen Show (4:3)</PresentationFormat>
  <Paragraphs>294</Paragraphs>
  <Slides>29</Slides>
  <Notes>4</Notes>
  <HiddenSlides>0</HiddenSlides>
  <MMClips>0</MMClips>
  <ScaleCrop>false</ScaleCrop>
  <HeadingPairs>
    <vt:vector size="4" baseType="variant">
      <vt:variant>
        <vt:lpstr>Design Template</vt:lpstr>
      </vt:variant>
      <vt:variant>
        <vt:i4>1</vt:i4>
      </vt:variant>
      <vt:variant>
        <vt:lpstr>Slide Titles</vt:lpstr>
      </vt:variant>
      <vt:variant>
        <vt:i4>29</vt:i4>
      </vt:variant>
    </vt:vector>
  </HeadingPairs>
  <TitlesOfParts>
    <vt:vector size="30" baseType="lpstr">
      <vt:lpstr>Module</vt:lpstr>
      <vt:lpstr>CLUSTER IMMUNOTHERAPY</vt:lpstr>
      <vt:lpstr>Overview</vt:lpstr>
      <vt:lpstr>Definition</vt:lpstr>
      <vt:lpstr>Definition</vt:lpstr>
      <vt:lpstr>Slide 5</vt:lpstr>
      <vt:lpstr>Slide 6</vt:lpstr>
      <vt:lpstr>Slide 7</vt:lpstr>
      <vt:lpstr>Slide 8</vt:lpstr>
      <vt:lpstr>Why accelerate IT?</vt:lpstr>
      <vt:lpstr>Why accelerate IT?</vt:lpstr>
      <vt:lpstr>Why not accelerate IT?</vt:lpstr>
      <vt:lpstr>Cluster vs. Conventional IT</vt:lpstr>
      <vt:lpstr>Comparison studies</vt:lpstr>
      <vt:lpstr>Comparison studies</vt:lpstr>
      <vt:lpstr>Comparison studies</vt:lpstr>
      <vt:lpstr>Prospective studies</vt:lpstr>
      <vt:lpstr>Prospective studies</vt:lpstr>
      <vt:lpstr>Prospective studies</vt:lpstr>
      <vt:lpstr>Purrrspsective studies</vt:lpstr>
      <vt:lpstr>Yet more</vt:lpstr>
      <vt:lpstr>Premedication</vt:lpstr>
      <vt:lpstr>Premedication</vt:lpstr>
      <vt:lpstr>Premedication</vt:lpstr>
      <vt:lpstr>Premedication</vt:lpstr>
      <vt:lpstr>Cluster candidates</vt:lpstr>
      <vt:lpstr>Cluster candidates</vt:lpstr>
      <vt:lpstr>Immunogenicity</vt:lpstr>
      <vt:lpstr>Skin test reactivity</vt:lpstr>
      <vt:lpstr>Final thoughts</vt:lpstr>
    </vt:vector>
  </TitlesOfParts>
  <Company>Apple Computer,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Cluster Immunotherapy</dc:title>
  <dc:creator>Ari Kounavis</dc:creator>
  <cp:lastModifiedBy>Ari Kounavis</cp:lastModifiedBy>
  <cp:revision>24</cp:revision>
  <dcterms:created xsi:type="dcterms:W3CDTF">2010-03-11T18:59:06Z</dcterms:created>
  <dcterms:modified xsi:type="dcterms:W3CDTF">2010-03-11T19:11:49Z</dcterms:modified>
</cp:coreProperties>
</file>